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8" r:id="rId2"/>
    <p:sldId id="260" r:id="rId3"/>
    <p:sldId id="270" r:id="rId4"/>
    <p:sldId id="263" r:id="rId5"/>
    <p:sldId id="266" r:id="rId6"/>
    <p:sldId id="27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yeli, Parisa" initials="GP" lastIdx="1" clrIdx="0">
    <p:extLst>
      <p:ext uri="{19B8F6BF-5375-455C-9EA6-DF929625EA0E}">
        <p15:presenceInfo xmlns:p15="http://schemas.microsoft.com/office/powerpoint/2012/main" userId="S::pgrayeli@mitre.org::a06aafca-cf37-4279-9b0c-a8117ae490f1" providerId="AD"/>
      </p:ext>
    </p:extLst>
  </p:cmAuthor>
  <p:cmAuthor id="2" name="DOLLY, MARTIN C" initials="MCD" lastIdx="5" clrIdx="1">
    <p:extLst>
      <p:ext uri="{19B8F6BF-5375-455C-9EA6-DF929625EA0E}">
        <p15:presenceInfo xmlns:p15="http://schemas.microsoft.com/office/powerpoint/2012/main" userId="DOLLY, MARTIN C" providerId="None"/>
      </p:ext>
    </p:extLst>
  </p:cmAuthor>
  <p:cmAuthor id="3" name="Cichonski, Jeffrey A. (Fed)" initials="CJA(" lastIdx="1" clrIdx="2">
    <p:extLst>
      <p:ext uri="{19B8F6BF-5375-455C-9EA6-DF929625EA0E}">
        <p15:presenceInfo xmlns:p15="http://schemas.microsoft.com/office/powerpoint/2012/main" userId="S::jac4@nist.gov::f4e1e346-b8ea-43e1-9287-7d5d3f9b42a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4681"/>
  </p:normalViewPr>
  <p:slideViewPr>
    <p:cSldViewPr snapToGrid="0" snapToObjects="1">
      <p:cViewPr varScale="1">
        <p:scale>
          <a:sx n="104" d="100"/>
          <a:sy n="104"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08-16T09:22:44.440" idx="2">
    <p:pos x="2285" y="2448"/>
    <p:text>Future IETF work, correct?</p:text>
    <p:extLst>
      <p:ext uri="{C676402C-5697-4E1C-873F-D02D1690AC5C}">
        <p15:threadingInfo xmlns:p15="http://schemas.microsoft.com/office/powerpoint/2012/main" timeZoneBias="24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75D28A-2499-BF41-8319-B2DF805CBC67}" type="datetimeFigureOut">
              <a:rPr lang="en-US" smtClean="0"/>
              <a:t>8/16/19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9DEABF-3D03-1B47-BFED-DDE2246FE216}" type="slidenum">
              <a:rPr lang="en-US" smtClean="0"/>
              <a:t>‹#›</a:t>
            </a:fld>
            <a:endParaRPr lang="en-US"/>
          </a:p>
        </p:txBody>
      </p:sp>
    </p:spTree>
    <p:extLst>
      <p:ext uri="{BB962C8B-B14F-4D97-AF65-F5344CB8AC3E}">
        <p14:creationId xmlns:p14="http://schemas.microsoft.com/office/powerpoint/2010/main" val="2956517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ogle.com/url?sa=t&amp;rct=j&amp;q=&amp;esrc=s&amp;source=web&amp;cd=1&amp;cad=rja&amp;uact=8&amp;ved=2ahUKEwjR8J2t8srdAhVku1kKHYxiCpgQFjAAegQICxAB&amp;url=https://en.wikipedia.org/wiki/Uniform_Resource_Identifier&amp;usg=AOvVaw2i8uSyn7gtMV9bW4Nmh4d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a:hlinkClick r:id="rId3"/>
              </a:rPr>
              <a:t>Uniform Resource Identifier</a:t>
            </a:r>
          </a:p>
        </p:txBody>
      </p:sp>
      <p:sp>
        <p:nvSpPr>
          <p:cNvPr id="4" name="Slide Number Placeholder 3"/>
          <p:cNvSpPr>
            <a:spLocks noGrp="1"/>
          </p:cNvSpPr>
          <p:nvPr>
            <p:ph type="sldNum" sz="quarter" idx="10"/>
          </p:nvPr>
        </p:nvSpPr>
        <p:spPr/>
        <p:txBody>
          <a:bodyPr/>
          <a:lstStyle/>
          <a:p>
            <a:fld id="{3B7F683F-D4D6-497E-9895-9DEC0E615E8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091473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Goals</a:t>
            </a:r>
            <a:br>
              <a:rPr lang="en-US" dirty="0"/>
            </a:br>
            <a:r>
              <a:rPr lang="en-US" sz="1600" dirty="0"/>
              <a:t>Automate learning what </a:t>
            </a:r>
            <a:r>
              <a:rPr lang="en-US" sz="1600" b="1" dirty="0"/>
              <a:t>type</a:t>
            </a:r>
            <a:r>
              <a:rPr lang="en-US" sz="1600" dirty="0"/>
              <a:t> of device each device on the network is</a:t>
            </a:r>
          </a:p>
          <a:p>
            <a:r>
              <a:rPr lang="en-US" sz="1600" dirty="0"/>
              <a:t>Learn from manufacturer what sort of access each device requires</a:t>
            </a:r>
          </a:p>
          <a:p>
            <a:pPr lvl="1"/>
            <a:r>
              <a:rPr lang="en-US" sz="1600" dirty="0"/>
              <a:t>Limit device access to prevent attacks!</a:t>
            </a:r>
          </a:p>
          <a:p>
            <a:r>
              <a:rPr lang="en-US" sz="1600" dirty="0"/>
              <a:t>Provide administrator control with approval</a:t>
            </a:r>
          </a:p>
          <a:p>
            <a:r>
              <a:rPr lang="en-US" sz="1600" dirty="0"/>
              <a:t>Automate onboarding for the next device that is the same type</a:t>
            </a:r>
            <a:endParaRPr lang="en-US" dirty="0"/>
          </a:p>
        </p:txBody>
      </p:sp>
      <p:sp>
        <p:nvSpPr>
          <p:cNvPr id="4" name="Slide Number Placeholder 3"/>
          <p:cNvSpPr>
            <a:spLocks noGrp="1"/>
          </p:cNvSpPr>
          <p:nvPr>
            <p:ph type="sldNum" sz="quarter" idx="10"/>
          </p:nvPr>
        </p:nvSpPr>
        <p:spPr/>
        <p:txBody>
          <a:bodyPr/>
          <a:lstStyle/>
          <a:p>
            <a:fld id="{3B7F683F-D4D6-497E-9895-9DEC0E615E8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388998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6DAFA-D8FE-8D43-B345-36B4DF1947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AF8B65F-5CFC-6D4A-ACE0-6576F51119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ED0047-4EF9-6D4E-9F27-7D205B835CF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F6BF716-EB9D-3746-90EE-F194EB0EF3F5}"/>
              </a:ext>
            </a:extLst>
          </p:cNvPr>
          <p:cNvSpPr>
            <a:spLocks noGrp="1"/>
          </p:cNvSpPr>
          <p:nvPr>
            <p:ph type="ftr" sz="quarter" idx="11"/>
          </p:nvPr>
        </p:nvSpPr>
        <p:spPr/>
        <p:txBody>
          <a:bodyPr/>
          <a:lstStyle/>
          <a:p>
            <a:r>
              <a:rPr lang="en-US"/>
              <a:t>S3-192957</a:t>
            </a:r>
          </a:p>
        </p:txBody>
      </p:sp>
      <p:sp>
        <p:nvSpPr>
          <p:cNvPr id="6" name="Slide Number Placeholder 5">
            <a:extLst>
              <a:ext uri="{FF2B5EF4-FFF2-40B4-BE49-F238E27FC236}">
                <a16:creationId xmlns:a16="http://schemas.microsoft.com/office/drawing/2014/main" id="{33A262C2-863A-1040-BA86-3E14B360B8F5}"/>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3562760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9BAB2-867D-6749-8E7D-6D99CBC418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8522CF-9D02-0E4E-9829-3DD7CF5DBC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A33FD6-AE89-A344-9E19-2E29E9A75B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7B3454D-9450-9D47-AF82-939E2A6282B2}"/>
              </a:ext>
            </a:extLst>
          </p:cNvPr>
          <p:cNvSpPr>
            <a:spLocks noGrp="1"/>
          </p:cNvSpPr>
          <p:nvPr>
            <p:ph type="ftr" sz="quarter" idx="11"/>
          </p:nvPr>
        </p:nvSpPr>
        <p:spPr/>
        <p:txBody>
          <a:bodyPr/>
          <a:lstStyle/>
          <a:p>
            <a:r>
              <a:rPr lang="en-US"/>
              <a:t>S3-192957</a:t>
            </a:r>
          </a:p>
        </p:txBody>
      </p:sp>
      <p:sp>
        <p:nvSpPr>
          <p:cNvPr id="6" name="Slide Number Placeholder 5">
            <a:extLst>
              <a:ext uri="{FF2B5EF4-FFF2-40B4-BE49-F238E27FC236}">
                <a16:creationId xmlns:a16="http://schemas.microsoft.com/office/drawing/2014/main" id="{C2BCAD86-9A05-9A45-BD5E-CE9C82802C66}"/>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1177757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3817CA-2D45-FF4C-82B4-D14AFFE60C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A96256-4E20-6540-804C-2F512C896F6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86005D-969A-8647-A01E-AAAEB464137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6F31499-9A36-0744-9F25-581FB96DE093}"/>
              </a:ext>
            </a:extLst>
          </p:cNvPr>
          <p:cNvSpPr>
            <a:spLocks noGrp="1"/>
          </p:cNvSpPr>
          <p:nvPr>
            <p:ph type="ftr" sz="quarter" idx="11"/>
          </p:nvPr>
        </p:nvSpPr>
        <p:spPr/>
        <p:txBody>
          <a:bodyPr/>
          <a:lstStyle/>
          <a:p>
            <a:r>
              <a:rPr lang="en-US"/>
              <a:t>S3-192957</a:t>
            </a:r>
          </a:p>
        </p:txBody>
      </p:sp>
      <p:sp>
        <p:nvSpPr>
          <p:cNvPr id="6" name="Slide Number Placeholder 5">
            <a:extLst>
              <a:ext uri="{FF2B5EF4-FFF2-40B4-BE49-F238E27FC236}">
                <a16:creationId xmlns:a16="http://schemas.microsoft.com/office/drawing/2014/main" id="{2F77AC58-A710-4D48-B208-6100D8CB902E}"/>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3433107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3" name="Title Placeholder 5"/>
          <p:cNvSpPr>
            <a:spLocks noGrp="1"/>
          </p:cNvSpPr>
          <p:nvPr>
            <p:ph type="title"/>
          </p:nvPr>
        </p:nvSpPr>
        <p:spPr bwMode="auto">
          <a:xfrm>
            <a:off x="583688" y="455085"/>
            <a:ext cx="11127317" cy="97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24" tIns="45712" rIns="91424" bIns="45712" numCol="1" anchor="ctr" anchorCtr="0" compatLnSpc="1">
            <a:prstTxWarp prst="textNoShape">
              <a:avLst/>
            </a:prstTxWarp>
          </a:bodyPr>
          <a:lstStyle>
            <a:lvl1pPr>
              <a:defRPr sz="3733">
                <a:solidFill>
                  <a:schemeClr val="tx2"/>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613568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ulle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3688" y="1797051"/>
            <a:ext cx="11127317" cy="4224280"/>
          </a:xfrm>
          <a:prstGeom prst="rect">
            <a:avLst/>
          </a:prstGeom>
        </p:spPr>
        <p:txBody>
          <a:bodyPr lIns="91420" tIns="45710" rIns="91420" bIns="45710">
            <a:noAutofit/>
          </a:bodyPr>
          <a:lstStyle>
            <a:lvl1pPr marL="374561" indent="-298382">
              <a:lnSpc>
                <a:spcPct val="95000"/>
              </a:lnSpc>
              <a:spcBef>
                <a:spcPts val="1480"/>
              </a:spcBef>
              <a:buClr>
                <a:schemeClr val="tx2"/>
              </a:buClr>
              <a:buSzPct val="80000"/>
              <a:buFont typeface="Arial"/>
              <a:buChar char="•"/>
              <a:defRPr sz="4933" b="0" i="0">
                <a:solidFill>
                  <a:schemeClr val="tx2"/>
                </a:solidFill>
                <a:latin typeface="+mn-lt"/>
                <a:cs typeface="CiscoSans ExtraLight"/>
              </a:defRPr>
            </a:lvl1pPr>
            <a:lvl2pPr marL="677176" indent="-287799">
              <a:lnSpc>
                <a:spcPct val="95000"/>
              </a:lnSpc>
              <a:spcBef>
                <a:spcPts val="600"/>
              </a:spcBef>
              <a:buClr>
                <a:schemeClr val="tx1"/>
              </a:buClr>
              <a:buSzPct val="80000"/>
              <a:buFont typeface="Arial"/>
              <a:buChar char="•"/>
              <a:defRPr sz="2400" b="0" i="0">
                <a:solidFill>
                  <a:srgbClr val="676767"/>
                </a:solidFill>
                <a:latin typeface="+mn-lt"/>
                <a:cs typeface="CiscoSans ExtraLight"/>
              </a:defRPr>
            </a:lvl2pPr>
            <a:lvl3pPr marL="996719" indent="-228548">
              <a:buClr>
                <a:schemeClr val="tx1"/>
              </a:buClr>
              <a:buSzPct val="80000"/>
              <a:buFont typeface="Arial"/>
              <a:buChar char="•"/>
              <a:defRPr sz="2133" b="0" i="0">
                <a:solidFill>
                  <a:srgbClr val="676767"/>
                </a:solidFill>
                <a:latin typeface="+mn-lt"/>
                <a:cs typeface="CiscoSans ExtraLight"/>
              </a:defRPr>
            </a:lvl3pPr>
            <a:lvl4pPr marL="1214683" indent="-228548">
              <a:buClr>
                <a:schemeClr val="tx1"/>
              </a:buClr>
              <a:buSzPct val="80000"/>
              <a:buFont typeface="Arial"/>
              <a:buChar char="•"/>
              <a:defRPr sz="1867" b="0" i="0">
                <a:solidFill>
                  <a:srgbClr val="676767"/>
                </a:solidFill>
                <a:latin typeface="+mn-lt"/>
                <a:cs typeface="CiscoSans ExtraLight"/>
              </a:defRPr>
            </a:lvl4pPr>
            <a:lvl5pPr marL="1443231" indent="-224314">
              <a:buClr>
                <a:schemeClr val="tx1"/>
              </a:buClr>
              <a:buSzPct val="80000"/>
              <a:buFont typeface="Arial"/>
              <a:buChar char="•"/>
              <a:defRPr sz="1600" b="0" i="0">
                <a:solidFill>
                  <a:srgbClr val="676767"/>
                </a:solidFill>
                <a:latin typeface="+mn-lt"/>
                <a:cs typeface="CiscoSans ExtraLight"/>
              </a:defRPr>
            </a:lvl5pPr>
          </a:lstStyle>
          <a:p>
            <a:pPr lvl="0"/>
            <a:r>
              <a:rPr lang="en-US"/>
              <a:t>Click to edit Master text styles</a:t>
            </a:r>
          </a:p>
        </p:txBody>
      </p:sp>
      <p:sp>
        <p:nvSpPr>
          <p:cNvPr id="6" name="Title Placeholder 5"/>
          <p:cNvSpPr>
            <a:spLocks noGrp="1"/>
          </p:cNvSpPr>
          <p:nvPr>
            <p:ph type="title"/>
          </p:nvPr>
        </p:nvSpPr>
        <p:spPr bwMode="auto">
          <a:xfrm>
            <a:off x="583688" y="455085"/>
            <a:ext cx="11127317" cy="97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2"/>
                </a:solidFill>
              </a:defRPr>
            </a:lvl1pPr>
          </a:lstStyle>
          <a:p>
            <a:pPr lvl="0"/>
            <a:r>
              <a:rPr lang="en-US"/>
              <a:t>Click to edit Master title style</a:t>
            </a:r>
            <a:endParaRPr lang="en-GB" dirty="0"/>
          </a:p>
        </p:txBody>
      </p:sp>
      <p:sp>
        <p:nvSpPr>
          <p:cNvPr id="2" name="Rectangle 1"/>
          <p:cNvSpPr/>
          <p:nvPr userDrawn="1"/>
        </p:nvSpPr>
        <p:spPr>
          <a:xfrm>
            <a:off x="10345093" y="6168429"/>
            <a:ext cx="941560" cy="47078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85230713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16401" y="1797051"/>
            <a:ext cx="11036459" cy="4224280"/>
          </a:xfrm>
          <a:prstGeom prst="rect">
            <a:avLst/>
          </a:prstGeom>
        </p:spPr>
        <p:txBody>
          <a:bodyPr lIns="91420" tIns="45710" rIns="91420" bIns="45710">
            <a:noAutofit/>
          </a:bodyPr>
          <a:lstStyle>
            <a:lvl1pPr marL="374561" indent="-298382">
              <a:lnSpc>
                <a:spcPct val="95000"/>
              </a:lnSpc>
              <a:spcBef>
                <a:spcPts val="1480"/>
              </a:spcBef>
              <a:buClr>
                <a:schemeClr val="tx2"/>
              </a:buClr>
              <a:buSzPct val="80000"/>
              <a:buFont typeface="Arial"/>
              <a:buChar char="•"/>
              <a:defRPr sz="2667" b="0" i="0">
                <a:solidFill>
                  <a:schemeClr val="tx2"/>
                </a:solidFill>
                <a:latin typeface="+mn-lt"/>
                <a:cs typeface="CiscoSans ExtraLight"/>
              </a:defRPr>
            </a:lvl1pPr>
            <a:lvl2pPr marL="677176" indent="-287799">
              <a:lnSpc>
                <a:spcPct val="95000"/>
              </a:lnSpc>
              <a:spcBef>
                <a:spcPts val="600"/>
              </a:spcBef>
              <a:buClr>
                <a:schemeClr val="tx2"/>
              </a:buClr>
              <a:buSzPct val="80000"/>
              <a:buFont typeface="Arial"/>
              <a:buChar char="•"/>
              <a:defRPr sz="2400" b="0" i="0">
                <a:solidFill>
                  <a:schemeClr val="tx2"/>
                </a:solidFill>
                <a:latin typeface="+mn-lt"/>
                <a:cs typeface="CiscoSans ExtraLight"/>
              </a:defRPr>
            </a:lvl2pPr>
            <a:lvl3pPr marL="996719" indent="-228548">
              <a:buClr>
                <a:schemeClr val="tx2"/>
              </a:buClr>
              <a:buSzPct val="80000"/>
              <a:buFont typeface="Arial"/>
              <a:buChar char="•"/>
              <a:defRPr sz="2133" b="0" i="0">
                <a:solidFill>
                  <a:schemeClr val="tx2"/>
                </a:solidFill>
                <a:latin typeface="+mn-lt"/>
                <a:cs typeface="CiscoSans ExtraLight"/>
              </a:defRPr>
            </a:lvl3pPr>
            <a:lvl4pPr marL="1214683" indent="-228548">
              <a:buClr>
                <a:schemeClr val="tx2"/>
              </a:buClr>
              <a:buSzPct val="80000"/>
              <a:buFont typeface="Arial"/>
              <a:buChar char="•"/>
              <a:defRPr sz="1867" b="0" i="0">
                <a:solidFill>
                  <a:schemeClr val="tx2"/>
                </a:solidFill>
                <a:latin typeface="+mn-lt"/>
                <a:cs typeface="CiscoSans ExtraLight"/>
              </a:defRPr>
            </a:lvl4pPr>
            <a:lvl5pPr marL="1443231" indent="-224314">
              <a:buClr>
                <a:schemeClr val="tx2"/>
              </a:buClr>
              <a:buSzPct val="80000"/>
              <a:buFont typeface="Arial"/>
              <a:buChar char="•"/>
              <a:defRPr sz="1600" b="0" i="0">
                <a:solidFill>
                  <a:schemeClr val="tx2"/>
                </a:solidFill>
                <a:latin typeface="+mn-lt"/>
                <a:cs typeface="CiscoSans Extra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5"/>
          <p:cNvSpPr>
            <a:spLocks noGrp="1"/>
          </p:cNvSpPr>
          <p:nvPr>
            <p:ph type="title"/>
          </p:nvPr>
        </p:nvSpPr>
        <p:spPr bwMode="auto">
          <a:xfrm>
            <a:off x="583688" y="455085"/>
            <a:ext cx="11127317" cy="97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2"/>
                </a:solidFill>
              </a:defRPr>
            </a:lvl1pPr>
          </a:lstStyle>
          <a:p>
            <a:pPr lvl="0"/>
            <a:r>
              <a:rPr lang="en-US"/>
              <a:t>Click to edit Master title style</a:t>
            </a:r>
            <a:endParaRPr lang="en-GB" dirty="0"/>
          </a:p>
        </p:txBody>
      </p:sp>
      <p:sp>
        <p:nvSpPr>
          <p:cNvPr id="2" name="Rectangle 1"/>
          <p:cNvSpPr/>
          <p:nvPr userDrawn="1"/>
        </p:nvSpPr>
        <p:spPr>
          <a:xfrm>
            <a:off x="10357165" y="6228784"/>
            <a:ext cx="929489" cy="41042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5429569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3991-87A0-D34D-887F-1C55AD0C25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B16E82-ECD4-B74E-935C-DBFBC74C52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B78DCC-C07C-7D44-9FC2-6241DD3CBEB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FB1C6D3-0A67-714A-85D4-5CE364A38F14}"/>
              </a:ext>
            </a:extLst>
          </p:cNvPr>
          <p:cNvSpPr>
            <a:spLocks noGrp="1"/>
          </p:cNvSpPr>
          <p:nvPr>
            <p:ph type="ftr" sz="quarter" idx="11"/>
          </p:nvPr>
        </p:nvSpPr>
        <p:spPr/>
        <p:txBody>
          <a:bodyPr/>
          <a:lstStyle/>
          <a:p>
            <a:r>
              <a:rPr lang="en-US"/>
              <a:t>S3-192957</a:t>
            </a:r>
          </a:p>
        </p:txBody>
      </p:sp>
      <p:sp>
        <p:nvSpPr>
          <p:cNvPr id="6" name="Slide Number Placeholder 5">
            <a:extLst>
              <a:ext uri="{FF2B5EF4-FFF2-40B4-BE49-F238E27FC236}">
                <a16:creationId xmlns:a16="http://schemas.microsoft.com/office/drawing/2014/main" id="{C7B8873A-8FF7-D347-B461-3562868393C7}"/>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2563063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DEC1D-DB06-4E4B-A49E-1535BE31FE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0DEF1D0-D837-5646-AD25-C0537166C0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CF9DCE3-9FC7-3F4B-88FC-AA68F33E8DC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BF13970-F7F8-9440-A479-7CC98083065C}"/>
              </a:ext>
            </a:extLst>
          </p:cNvPr>
          <p:cNvSpPr>
            <a:spLocks noGrp="1"/>
          </p:cNvSpPr>
          <p:nvPr>
            <p:ph type="ftr" sz="quarter" idx="11"/>
          </p:nvPr>
        </p:nvSpPr>
        <p:spPr/>
        <p:txBody>
          <a:bodyPr/>
          <a:lstStyle/>
          <a:p>
            <a:r>
              <a:rPr lang="en-US"/>
              <a:t>S3-192957</a:t>
            </a:r>
          </a:p>
        </p:txBody>
      </p:sp>
      <p:sp>
        <p:nvSpPr>
          <p:cNvPr id="6" name="Slide Number Placeholder 5">
            <a:extLst>
              <a:ext uri="{FF2B5EF4-FFF2-40B4-BE49-F238E27FC236}">
                <a16:creationId xmlns:a16="http://schemas.microsoft.com/office/drawing/2014/main" id="{D3C9D7F2-699C-2B4E-9845-92F898028342}"/>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4224295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32E9F-D8E4-774D-B266-7A2615DB75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F21C15-2FE1-4F48-A2C6-C40000566FB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30C318-C422-2B4E-9954-B35FD18D3F3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69B1325-2EB0-7C45-85F7-3458F864B4A2}"/>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76DFCA1-95AB-3242-AE70-18CF2FD82228}"/>
              </a:ext>
            </a:extLst>
          </p:cNvPr>
          <p:cNvSpPr>
            <a:spLocks noGrp="1"/>
          </p:cNvSpPr>
          <p:nvPr>
            <p:ph type="ftr" sz="quarter" idx="11"/>
          </p:nvPr>
        </p:nvSpPr>
        <p:spPr/>
        <p:txBody>
          <a:bodyPr/>
          <a:lstStyle/>
          <a:p>
            <a:r>
              <a:rPr lang="en-US"/>
              <a:t>S3-192957</a:t>
            </a:r>
          </a:p>
        </p:txBody>
      </p:sp>
      <p:sp>
        <p:nvSpPr>
          <p:cNvPr id="7" name="Slide Number Placeholder 6">
            <a:extLst>
              <a:ext uri="{FF2B5EF4-FFF2-40B4-BE49-F238E27FC236}">
                <a16:creationId xmlns:a16="http://schemas.microsoft.com/office/drawing/2014/main" id="{4B5461AC-B321-6B4A-931B-46B8F42848E5}"/>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2120256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33EC5-FA85-6A48-9561-8BEBCCA7A15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CD916E-A587-8A40-AC7D-AA43175256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1A7BA3C-A908-F047-865A-95A36FD69B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5BAADA-4D6E-E34F-A3B6-BD8C606DC9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A5E9C-1CB7-CC4A-BEBA-AF96BF6024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0A4F51-CF1B-DC42-9557-1C13947AB705}"/>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E4654697-E3FB-5740-9619-D145372E908C}"/>
              </a:ext>
            </a:extLst>
          </p:cNvPr>
          <p:cNvSpPr>
            <a:spLocks noGrp="1"/>
          </p:cNvSpPr>
          <p:nvPr>
            <p:ph type="ftr" sz="quarter" idx="11"/>
          </p:nvPr>
        </p:nvSpPr>
        <p:spPr/>
        <p:txBody>
          <a:bodyPr/>
          <a:lstStyle/>
          <a:p>
            <a:r>
              <a:rPr lang="en-US"/>
              <a:t>S3-192957</a:t>
            </a:r>
          </a:p>
        </p:txBody>
      </p:sp>
      <p:sp>
        <p:nvSpPr>
          <p:cNvPr id="9" name="Slide Number Placeholder 8">
            <a:extLst>
              <a:ext uri="{FF2B5EF4-FFF2-40B4-BE49-F238E27FC236}">
                <a16:creationId xmlns:a16="http://schemas.microsoft.com/office/drawing/2014/main" id="{A9683896-3063-964E-92BA-5F62CA834C61}"/>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4191125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9F894-8D56-1B4D-BBC2-B4CF35111F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17F68E-E9D8-B848-B6E8-BF1225393CBA}"/>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AC50037-F528-C04E-A7A2-DECC78283F09}"/>
              </a:ext>
            </a:extLst>
          </p:cNvPr>
          <p:cNvSpPr>
            <a:spLocks noGrp="1"/>
          </p:cNvSpPr>
          <p:nvPr>
            <p:ph type="ftr" sz="quarter" idx="11"/>
          </p:nvPr>
        </p:nvSpPr>
        <p:spPr/>
        <p:txBody>
          <a:bodyPr/>
          <a:lstStyle/>
          <a:p>
            <a:r>
              <a:rPr lang="en-US"/>
              <a:t>S3-192957</a:t>
            </a:r>
          </a:p>
        </p:txBody>
      </p:sp>
      <p:sp>
        <p:nvSpPr>
          <p:cNvPr id="5" name="Slide Number Placeholder 4">
            <a:extLst>
              <a:ext uri="{FF2B5EF4-FFF2-40B4-BE49-F238E27FC236}">
                <a16:creationId xmlns:a16="http://schemas.microsoft.com/office/drawing/2014/main" id="{24710212-E909-2A47-B6E9-AD4DC3AF1509}"/>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1834445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6A8718-6405-9546-84A4-3CB3B88E3015}"/>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EB70E397-CB64-6941-92E2-A14FA6C9865A}"/>
              </a:ext>
            </a:extLst>
          </p:cNvPr>
          <p:cNvSpPr>
            <a:spLocks noGrp="1"/>
          </p:cNvSpPr>
          <p:nvPr>
            <p:ph type="ftr" sz="quarter" idx="11"/>
          </p:nvPr>
        </p:nvSpPr>
        <p:spPr/>
        <p:txBody>
          <a:bodyPr/>
          <a:lstStyle/>
          <a:p>
            <a:r>
              <a:rPr lang="en-US"/>
              <a:t>S3-192957</a:t>
            </a:r>
          </a:p>
        </p:txBody>
      </p:sp>
      <p:sp>
        <p:nvSpPr>
          <p:cNvPr id="4" name="Slide Number Placeholder 3">
            <a:extLst>
              <a:ext uri="{FF2B5EF4-FFF2-40B4-BE49-F238E27FC236}">
                <a16:creationId xmlns:a16="http://schemas.microsoft.com/office/drawing/2014/main" id="{62858FF9-6B48-0F45-9CE1-47D382E80448}"/>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2476181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BBD09-DCE3-D941-A88D-026034E48B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7296B9-D28B-1D47-976D-455E22B8C7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E01705-E5D4-5545-A568-2D32429814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EF5E8B-F908-CC4A-A3A4-94638004C22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D7368C9-EF61-2948-9E13-3F033FA55723}"/>
              </a:ext>
            </a:extLst>
          </p:cNvPr>
          <p:cNvSpPr>
            <a:spLocks noGrp="1"/>
          </p:cNvSpPr>
          <p:nvPr>
            <p:ph type="ftr" sz="quarter" idx="11"/>
          </p:nvPr>
        </p:nvSpPr>
        <p:spPr/>
        <p:txBody>
          <a:bodyPr/>
          <a:lstStyle/>
          <a:p>
            <a:r>
              <a:rPr lang="en-US"/>
              <a:t>S3-192957</a:t>
            </a:r>
          </a:p>
        </p:txBody>
      </p:sp>
      <p:sp>
        <p:nvSpPr>
          <p:cNvPr id="7" name="Slide Number Placeholder 6">
            <a:extLst>
              <a:ext uri="{FF2B5EF4-FFF2-40B4-BE49-F238E27FC236}">
                <a16:creationId xmlns:a16="http://schemas.microsoft.com/office/drawing/2014/main" id="{2D32394E-505B-BE47-B1DC-6B7FCB097AAF}"/>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2410616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1E126-FA1F-B94D-BE6C-0ACE476635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95E09DF-434C-9940-960C-D9F2512AD5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8AE025-6A8E-2545-99BE-A3689E9FA6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F4543F-7B37-DD4E-87D4-CC19F64AA40A}"/>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64F89BC-4B89-8C4C-BFBC-7562371C6BC9}"/>
              </a:ext>
            </a:extLst>
          </p:cNvPr>
          <p:cNvSpPr>
            <a:spLocks noGrp="1"/>
          </p:cNvSpPr>
          <p:nvPr>
            <p:ph type="ftr" sz="quarter" idx="11"/>
          </p:nvPr>
        </p:nvSpPr>
        <p:spPr/>
        <p:txBody>
          <a:bodyPr/>
          <a:lstStyle/>
          <a:p>
            <a:r>
              <a:rPr lang="en-US"/>
              <a:t>S3-192957</a:t>
            </a:r>
          </a:p>
        </p:txBody>
      </p:sp>
      <p:sp>
        <p:nvSpPr>
          <p:cNvPr id="7" name="Slide Number Placeholder 6">
            <a:extLst>
              <a:ext uri="{FF2B5EF4-FFF2-40B4-BE49-F238E27FC236}">
                <a16:creationId xmlns:a16="http://schemas.microsoft.com/office/drawing/2014/main" id="{1FAEF97D-5576-F94D-B662-3601C003C192}"/>
              </a:ext>
            </a:extLst>
          </p:cNvPr>
          <p:cNvSpPr>
            <a:spLocks noGrp="1"/>
          </p:cNvSpPr>
          <p:nvPr>
            <p:ph type="sldNum" sz="quarter" idx="12"/>
          </p:nvPr>
        </p:nvSpPr>
        <p:spPr/>
        <p:txBody>
          <a:bodyPr/>
          <a:lstStyle/>
          <a:p>
            <a:fld id="{4CB8AD2E-7F1F-B44C-8300-54CB70BED2F4}" type="slidenum">
              <a:rPr lang="en-US" smtClean="0"/>
              <a:t>‹#›</a:t>
            </a:fld>
            <a:endParaRPr lang="en-US"/>
          </a:p>
        </p:txBody>
      </p:sp>
    </p:spTree>
    <p:extLst>
      <p:ext uri="{BB962C8B-B14F-4D97-AF65-F5344CB8AC3E}">
        <p14:creationId xmlns:p14="http://schemas.microsoft.com/office/powerpoint/2010/main" val="1634797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E8AC84-A87D-984C-A8F1-681CC194AC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639E155-23D3-BF4B-A1CB-EC6EF59403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4E7862-962B-524B-B892-015125E827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C04D5D0B-8483-C64A-9F2E-2344405C8F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S3-192957</a:t>
            </a:r>
          </a:p>
        </p:txBody>
      </p:sp>
      <p:sp>
        <p:nvSpPr>
          <p:cNvPr id="6" name="Slide Number Placeholder 5">
            <a:extLst>
              <a:ext uri="{FF2B5EF4-FFF2-40B4-BE49-F238E27FC236}">
                <a16:creationId xmlns:a16="http://schemas.microsoft.com/office/drawing/2014/main" id="{073B35EC-B2F9-BA49-971D-186E81F1B6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B8AD2E-7F1F-B44C-8300-54CB70BED2F4}" type="slidenum">
              <a:rPr lang="en-US" smtClean="0"/>
              <a:t>‹#›</a:t>
            </a:fld>
            <a:endParaRPr lang="en-US"/>
          </a:p>
        </p:txBody>
      </p:sp>
    </p:spTree>
    <p:extLst>
      <p:ext uri="{BB962C8B-B14F-4D97-AF65-F5344CB8AC3E}">
        <p14:creationId xmlns:p14="http://schemas.microsoft.com/office/powerpoint/2010/main" val="2582896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ools.ietf.org/html/rfc8520" TargetMode="External"/><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345591" y="5409726"/>
            <a:ext cx="1688687" cy="1356488"/>
          </a:xfrm>
          <a:prstGeom prst="rect">
            <a:avLst/>
          </a:prstGeom>
        </p:spPr>
      </p:pic>
      <p:sp>
        <p:nvSpPr>
          <p:cNvPr id="2" name="Text Placeholder 1"/>
          <p:cNvSpPr>
            <a:spLocks noGrp="1"/>
          </p:cNvSpPr>
          <p:nvPr>
            <p:ph type="body" sz="quarter" idx="10"/>
          </p:nvPr>
        </p:nvSpPr>
        <p:spPr/>
        <p:txBody>
          <a:bodyPr/>
          <a:lstStyle/>
          <a:p>
            <a:r>
              <a:rPr lang="en-US" sz="3200" dirty="0"/>
              <a:t>MUD: IETF Standard: RFC 8250</a:t>
            </a:r>
            <a:endParaRPr lang="en-US" sz="3200" i="1" dirty="0">
              <a:solidFill>
                <a:schemeClr val="tx1"/>
              </a:solidFill>
            </a:endParaRPr>
          </a:p>
          <a:p>
            <a:r>
              <a:rPr lang="en-US" sz="3200" i="1" dirty="0">
                <a:solidFill>
                  <a:schemeClr val="accent1">
                    <a:lumMod val="60000"/>
                    <a:lumOff val="40000"/>
                  </a:schemeClr>
                </a:solidFill>
              </a:rPr>
              <a:t>The goal of MUD is to provide a means for end devices to signal to the network what sort of access and network functionality they require to properly function. The initial focus is on access control. Later work can delve into other aspects.</a:t>
            </a:r>
          </a:p>
          <a:p>
            <a:endParaRPr lang="en-US" sz="3200" i="1" dirty="0">
              <a:solidFill>
                <a:schemeClr val="accent1">
                  <a:lumMod val="60000"/>
                  <a:lumOff val="40000"/>
                </a:schemeClr>
              </a:solidFill>
            </a:endParaRPr>
          </a:p>
        </p:txBody>
      </p:sp>
      <p:sp>
        <p:nvSpPr>
          <p:cNvPr id="3" name="Title 2"/>
          <p:cNvSpPr>
            <a:spLocks noGrp="1"/>
          </p:cNvSpPr>
          <p:nvPr>
            <p:ph type="title"/>
          </p:nvPr>
        </p:nvSpPr>
        <p:spPr/>
        <p:txBody>
          <a:bodyPr>
            <a:normAutofit fontScale="90000"/>
          </a:bodyPr>
          <a:lstStyle/>
          <a:p>
            <a:r>
              <a:rPr lang="en-US" dirty="0"/>
              <a:t>Manufacturers Usage Description- </a:t>
            </a:r>
            <a:r>
              <a:rPr lang="en-US" i="1" dirty="0"/>
              <a:t>IETF RFC 8250</a:t>
            </a:r>
          </a:p>
        </p:txBody>
      </p:sp>
      <p:sp>
        <p:nvSpPr>
          <p:cNvPr id="4" name="TextBox 3"/>
          <p:cNvSpPr txBox="1"/>
          <p:nvPr/>
        </p:nvSpPr>
        <p:spPr>
          <a:xfrm>
            <a:off x="1427238" y="6245981"/>
            <a:ext cx="7460343" cy="369332"/>
          </a:xfrm>
          <a:prstGeom prst="rect">
            <a:avLst/>
          </a:prstGeom>
          <a:noFill/>
        </p:spPr>
        <p:txBody>
          <a:bodyPr wrap="square" rtlCol="0">
            <a:spAutoFit/>
          </a:bodyPr>
          <a:lstStyle/>
          <a:p>
            <a:pPr marL="76179" indent="0" algn="ctr">
              <a:buNone/>
            </a:pPr>
            <a:r>
              <a:rPr lang="en-US" u="sng" dirty="0">
                <a:hlinkClick r:id="rId3"/>
              </a:rPr>
              <a:t>https://tools.ietf.org/html/rfc8520</a:t>
            </a:r>
            <a:endParaRPr lang="en-US" dirty="0"/>
          </a:p>
        </p:txBody>
      </p:sp>
    </p:spTree>
    <p:extLst>
      <p:ext uri="{BB962C8B-B14F-4D97-AF65-F5344CB8AC3E}">
        <p14:creationId xmlns:p14="http://schemas.microsoft.com/office/powerpoint/2010/main" val="1980113447"/>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C83DC4-360C-244C-9FDC-8B576D2CA5FD}"/>
              </a:ext>
            </a:extLst>
          </p:cNvPr>
          <p:cNvSpPr>
            <a:spLocks noGrp="1"/>
          </p:cNvSpPr>
          <p:nvPr>
            <p:ph type="title"/>
          </p:nvPr>
        </p:nvSpPr>
        <p:spPr/>
        <p:txBody>
          <a:bodyPr>
            <a:normAutofit fontScale="90000"/>
          </a:bodyPr>
          <a:lstStyle/>
          <a:p>
            <a:r>
              <a:rPr lang="en-US" dirty="0"/>
              <a:t>Introducing Manufacturer Usage Descriptions (MUD)</a:t>
            </a:r>
          </a:p>
        </p:txBody>
      </p:sp>
      <p:grpSp>
        <p:nvGrpSpPr>
          <p:cNvPr id="27" name="Group 26">
            <a:extLst>
              <a:ext uri="{FF2B5EF4-FFF2-40B4-BE49-F238E27FC236}">
                <a16:creationId xmlns:a16="http://schemas.microsoft.com/office/drawing/2014/main" id="{AE640554-5972-4342-943A-714ACAB4BD5E}"/>
              </a:ext>
            </a:extLst>
          </p:cNvPr>
          <p:cNvGrpSpPr/>
          <p:nvPr/>
        </p:nvGrpSpPr>
        <p:grpSpPr>
          <a:xfrm>
            <a:off x="630650" y="1775757"/>
            <a:ext cx="5294313" cy="1644805"/>
            <a:chOff x="713678" y="1338146"/>
            <a:chExt cx="3694822" cy="1233604"/>
          </a:xfrm>
        </p:grpSpPr>
        <p:sp>
          <p:nvSpPr>
            <p:cNvPr id="4" name="TextBox 3">
              <a:extLst>
                <a:ext uri="{FF2B5EF4-FFF2-40B4-BE49-F238E27FC236}">
                  <a16:creationId xmlns:a16="http://schemas.microsoft.com/office/drawing/2014/main" id="{BCD7B856-AE83-CA42-9109-1634D579F186}"/>
                </a:ext>
              </a:extLst>
            </p:cNvPr>
            <p:cNvSpPr txBox="1"/>
            <p:nvPr/>
          </p:nvSpPr>
          <p:spPr>
            <a:xfrm>
              <a:off x="780584" y="2096803"/>
              <a:ext cx="3275704" cy="253916"/>
            </a:xfrm>
            <a:prstGeom prst="rect">
              <a:avLst/>
            </a:prstGeom>
            <a:noFill/>
            <a:ln w="28575">
              <a:solidFill>
                <a:schemeClr val="accent6">
                  <a:lumMod val="75000"/>
                </a:schemeClr>
              </a:solidFill>
            </a:ln>
          </p:spPr>
          <p:txBody>
            <a:bodyPr wrap="none" rtlCol="0">
              <a:spAutoFit/>
            </a:bodyPr>
            <a:lstStyle/>
            <a:p>
              <a:r>
                <a:rPr lang="en-US" sz="1600" dirty="0"/>
                <a:t>https://</a:t>
              </a:r>
              <a:r>
                <a:rPr lang="en-US" sz="1600" dirty="0" err="1"/>
                <a:t>manufacturer.example.com</a:t>
              </a:r>
              <a:r>
                <a:rPr lang="en-US" sz="1600" dirty="0"/>
                <a:t>/</a:t>
              </a:r>
              <a:r>
                <a:rPr lang="en-US" sz="1600" dirty="0" err="1"/>
                <a:t>mydevice.json</a:t>
              </a:r>
              <a:endParaRPr lang="en-US" sz="1600" dirty="0"/>
            </a:p>
          </p:txBody>
        </p:sp>
        <p:sp>
          <p:nvSpPr>
            <p:cNvPr id="6" name="TextBox 5">
              <a:extLst>
                <a:ext uri="{FF2B5EF4-FFF2-40B4-BE49-F238E27FC236}">
                  <a16:creationId xmlns:a16="http://schemas.microsoft.com/office/drawing/2014/main" id="{64EFF73A-1280-C44A-897D-6771286179C0}"/>
                </a:ext>
              </a:extLst>
            </p:cNvPr>
            <p:cNvSpPr txBox="1"/>
            <p:nvPr/>
          </p:nvSpPr>
          <p:spPr>
            <a:xfrm>
              <a:off x="780585" y="1471961"/>
              <a:ext cx="755255" cy="346249"/>
            </a:xfrm>
            <a:prstGeom prst="rect">
              <a:avLst/>
            </a:prstGeom>
            <a:noFill/>
            <a:ln w="28575">
              <a:solidFill>
                <a:schemeClr val="accent6">
                  <a:lumMod val="75000"/>
                </a:schemeClr>
              </a:solidFill>
            </a:ln>
          </p:spPr>
          <p:txBody>
            <a:bodyPr wrap="none" rtlCol="0">
              <a:spAutoFit/>
            </a:bodyPr>
            <a:lstStyle/>
            <a:p>
              <a:r>
                <a:rPr lang="en-US" sz="2400" dirty="0"/>
                <a:t>A URL:</a:t>
              </a:r>
            </a:p>
          </p:txBody>
        </p:sp>
        <p:sp>
          <p:nvSpPr>
            <p:cNvPr id="17" name="Rounded Rectangle 16">
              <a:extLst>
                <a:ext uri="{FF2B5EF4-FFF2-40B4-BE49-F238E27FC236}">
                  <a16:creationId xmlns:a16="http://schemas.microsoft.com/office/drawing/2014/main" id="{D30300F0-5F10-5B42-8CA9-139B5CCDD63B}"/>
                </a:ext>
              </a:extLst>
            </p:cNvPr>
            <p:cNvSpPr/>
            <p:nvPr/>
          </p:nvSpPr>
          <p:spPr>
            <a:xfrm>
              <a:off x="713678" y="1338146"/>
              <a:ext cx="3694822" cy="1233604"/>
            </a:xfrm>
            <a:prstGeom prst="round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8" name="Group 27">
            <a:extLst>
              <a:ext uri="{FF2B5EF4-FFF2-40B4-BE49-F238E27FC236}">
                <a16:creationId xmlns:a16="http://schemas.microsoft.com/office/drawing/2014/main" id="{2A2034F5-429F-F24C-A320-2E7967F5CFCD}"/>
              </a:ext>
            </a:extLst>
          </p:cNvPr>
          <p:cNvGrpSpPr/>
          <p:nvPr/>
        </p:nvGrpSpPr>
        <p:grpSpPr>
          <a:xfrm>
            <a:off x="583689" y="3605972"/>
            <a:ext cx="5294312" cy="2137936"/>
            <a:chOff x="713678" y="2704479"/>
            <a:chExt cx="3694822" cy="1603452"/>
          </a:xfrm>
        </p:grpSpPr>
        <p:sp>
          <p:nvSpPr>
            <p:cNvPr id="7" name="TextBox 6">
              <a:extLst>
                <a:ext uri="{FF2B5EF4-FFF2-40B4-BE49-F238E27FC236}">
                  <a16:creationId xmlns:a16="http://schemas.microsoft.com/office/drawing/2014/main" id="{CBAB4967-96B0-4A41-BD66-6138A6F01A3A}"/>
                </a:ext>
              </a:extLst>
            </p:cNvPr>
            <p:cNvSpPr txBox="1"/>
            <p:nvPr/>
          </p:nvSpPr>
          <p:spPr>
            <a:xfrm>
              <a:off x="888865" y="2763127"/>
              <a:ext cx="1168105" cy="346249"/>
            </a:xfrm>
            <a:prstGeom prst="rect">
              <a:avLst/>
            </a:prstGeom>
            <a:noFill/>
            <a:ln w="28575">
              <a:solidFill>
                <a:schemeClr val="accent6">
                  <a:lumMod val="75000"/>
                </a:schemeClr>
              </a:solidFill>
            </a:ln>
          </p:spPr>
          <p:txBody>
            <a:bodyPr wrap="square" rtlCol="0">
              <a:spAutoFit/>
            </a:bodyPr>
            <a:lstStyle/>
            <a:p>
              <a:r>
                <a:rPr lang="en-US" sz="2400" dirty="0"/>
                <a:t>A MUD File:</a:t>
              </a:r>
            </a:p>
          </p:txBody>
        </p:sp>
        <p:pic>
          <p:nvPicPr>
            <p:cNvPr id="9" name="Picture 8">
              <a:extLst>
                <a:ext uri="{FF2B5EF4-FFF2-40B4-BE49-F238E27FC236}">
                  <a16:creationId xmlns:a16="http://schemas.microsoft.com/office/drawing/2014/main" id="{E7499B8B-7AB2-C648-BC9D-33C0CAED4195}"/>
                </a:ext>
              </a:extLst>
            </p:cNvPr>
            <p:cNvPicPr>
              <a:picLocks noChangeAspect="1"/>
            </p:cNvPicPr>
            <p:nvPr/>
          </p:nvPicPr>
          <p:blipFill>
            <a:blip r:embed="rId2"/>
            <a:stretch>
              <a:fillRect/>
            </a:stretch>
          </p:blipFill>
          <p:spPr>
            <a:xfrm>
              <a:off x="2290788" y="2982593"/>
              <a:ext cx="1360700" cy="1225977"/>
            </a:xfrm>
            <a:prstGeom prst="rect">
              <a:avLst/>
            </a:prstGeom>
            <a:ln w="28575">
              <a:solidFill>
                <a:schemeClr val="accent6">
                  <a:lumMod val="75000"/>
                </a:schemeClr>
              </a:solidFill>
            </a:ln>
          </p:spPr>
        </p:pic>
        <p:sp>
          <p:nvSpPr>
            <p:cNvPr id="20" name="Rounded Rectangle 19">
              <a:extLst>
                <a:ext uri="{FF2B5EF4-FFF2-40B4-BE49-F238E27FC236}">
                  <a16:creationId xmlns:a16="http://schemas.microsoft.com/office/drawing/2014/main" id="{86D023A5-E1AA-DB40-B8F9-6D19FDEFCE3E}"/>
                </a:ext>
              </a:extLst>
            </p:cNvPr>
            <p:cNvSpPr/>
            <p:nvPr/>
          </p:nvSpPr>
          <p:spPr>
            <a:xfrm>
              <a:off x="713678" y="2704479"/>
              <a:ext cx="3694822" cy="1603452"/>
            </a:xfrm>
            <a:prstGeom prst="round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9" name="Group 28">
            <a:extLst>
              <a:ext uri="{FF2B5EF4-FFF2-40B4-BE49-F238E27FC236}">
                <a16:creationId xmlns:a16="http://schemas.microsoft.com/office/drawing/2014/main" id="{AD782755-CD65-9945-9C94-3AFA90377CFD}"/>
              </a:ext>
            </a:extLst>
          </p:cNvPr>
          <p:cNvGrpSpPr/>
          <p:nvPr/>
        </p:nvGrpSpPr>
        <p:grpSpPr>
          <a:xfrm>
            <a:off x="6405513" y="1813411"/>
            <a:ext cx="5079703" cy="1644807"/>
            <a:chOff x="4919090" y="1360058"/>
            <a:chExt cx="3694822" cy="1233605"/>
          </a:xfrm>
        </p:grpSpPr>
        <p:sp>
          <p:nvSpPr>
            <p:cNvPr id="22" name="Rounded Rectangle 21">
              <a:extLst>
                <a:ext uri="{FF2B5EF4-FFF2-40B4-BE49-F238E27FC236}">
                  <a16:creationId xmlns:a16="http://schemas.microsoft.com/office/drawing/2014/main" id="{62822BC9-CDA4-C44A-9B4D-CCCD4491EA37}"/>
                </a:ext>
              </a:extLst>
            </p:cNvPr>
            <p:cNvSpPr/>
            <p:nvPr/>
          </p:nvSpPr>
          <p:spPr>
            <a:xfrm>
              <a:off x="4919090" y="1360058"/>
              <a:ext cx="3694822" cy="1233605"/>
            </a:xfrm>
            <a:prstGeom prst="round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a:extLst>
                <a:ext uri="{FF2B5EF4-FFF2-40B4-BE49-F238E27FC236}">
                  <a16:creationId xmlns:a16="http://schemas.microsoft.com/office/drawing/2014/main" id="{DDF1CBA8-E22C-7B41-915C-FF1FB6AECC9B}"/>
                </a:ext>
              </a:extLst>
            </p:cNvPr>
            <p:cNvSpPr txBox="1"/>
            <p:nvPr/>
          </p:nvSpPr>
          <p:spPr>
            <a:xfrm>
              <a:off x="4979810" y="1471961"/>
              <a:ext cx="1982033" cy="346249"/>
            </a:xfrm>
            <a:prstGeom prst="rect">
              <a:avLst/>
            </a:prstGeom>
            <a:noFill/>
            <a:ln w="28575">
              <a:solidFill>
                <a:schemeClr val="accent6">
                  <a:lumMod val="75000"/>
                </a:schemeClr>
              </a:solidFill>
            </a:ln>
          </p:spPr>
          <p:txBody>
            <a:bodyPr wrap="none" rtlCol="0">
              <a:spAutoFit/>
            </a:bodyPr>
            <a:lstStyle/>
            <a:p>
              <a:r>
                <a:rPr lang="en-US" sz="2400" dirty="0"/>
                <a:t>The MUD Manager:</a:t>
              </a:r>
            </a:p>
          </p:txBody>
        </p:sp>
        <p:sp>
          <p:nvSpPr>
            <p:cNvPr id="24" name="Oval 23">
              <a:extLst>
                <a:ext uri="{FF2B5EF4-FFF2-40B4-BE49-F238E27FC236}">
                  <a16:creationId xmlns:a16="http://schemas.microsoft.com/office/drawing/2014/main" id="{F575B86D-0E1F-F146-BF82-9C7863887B08}"/>
                </a:ext>
              </a:extLst>
            </p:cNvPr>
            <p:cNvSpPr/>
            <p:nvPr/>
          </p:nvSpPr>
          <p:spPr>
            <a:xfrm>
              <a:off x="7181219" y="1459773"/>
              <a:ext cx="1022435" cy="1022435"/>
            </a:xfrm>
            <a:prstGeom prst="ellipse">
              <a:avLst/>
            </a:prstGeom>
            <a:solidFill>
              <a:schemeClr val="bg2">
                <a:lumMod val="85000"/>
              </a:schemeClr>
            </a:solid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pic>
          <p:nvPicPr>
            <p:cNvPr id="25" name="Picture 43" descr="AccessPoint">
              <a:extLst>
                <a:ext uri="{FF2B5EF4-FFF2-40B4-BE49-F238E27FC236}">
                  <a16:creationId xmlns:a16="http://schemas.microsoft.com/office/drawing/2014/main" id="{AE40E7A3-C4DF-E749-82CC-42980887E282}"/>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26905" y="1718663"/>
              <a:ext cx="731062" cy="504655"/>
            </a:xfrm>
            <a:prstGeom prst="rect">
              <a:avLst/>
            </a:prstGeom>
            <a:noFill/>
            <a:ln w="28575">
              <a:solidFill>
                <a:schemeClr val="accent6">
                  <a:lumMod val="75000"/>
                </a:schemeClr>
              </a:solidFill>
            </a:ln>
          </p:spPr>
        </p:pic>
      </p:grpSp>
      <p:grpSp>
        <p:nvGrpSpPr>
          <p:cNvPr id="30" name="Group 29">
            <a:extLst>
              <a:ext uri="{FF2B5EF4-FFF2-40B4-BE49-F238E27FC236}">
                <a16:creationId xmlns:a16="http://schemas.microsoft.com/office/drawing/2014/main" id="{E55CCA4D-FFBF-5244-A174-A8E2E51EC213}"/>
              </a:ext>
            </a:extLst>
          </p:cNvPr>
          <p:cNvGrpSpPr/>
          <p:nvPr/>
        </p:nvGrpSpPr>
        <p:grpSpPr>
          <a:xfrm>
            <a:off x="6405514" y="3605972"/>
            <a:ext cx="5081212" cy="2137937"/>
            <a:chOff x="4920222" y="2704478"/>
            <a:chExt cx="3694822" cy="1603453"/>
          </a:xfrm>
        </p:grpSpPr>
        <p:grpSp>
          <p:nvGrpSpPr>
            <p:cNvPr id="16" name="Group 15">
              <a:extLst>
                <a:ext uri="{FF2B5EF4-FFF2-40B4-BE49-F238E27FC236}">
                  <a16:creationId xmlns:a16="http://schemas.microsoft.com/office/drawing/2014/main" id="{58E7B994-CBE9-9946-8D1E-D123E5DD0CE0}"/>
                </a:ext>
              </a:extLst>
            </p:cNvPr>
            <p:cNvGrpSpPr/>
            <p:nvPr/>
          </p:nvGrpSpPr>
          <p:grpSpPr>
            <a:xfrm>
              <a:off x="7300278" y="2961403"/>
              <a:ext cx="1022435" cy="1022435"/>
              <a:chOff x="6988004" y="1506927"/>
              <a:chExt cx="1022435" cy="1022435"/>
            </a:xfrm>
          </p:grpSpPr>
          <p:sp>
            <p:nvSpPr>
              <p:cNvPr id="11" name="Oval 10">
                <a:extLst>
                  <a:ext uri="{FF2B5EF4-FFF2-40B4-BE49-F238E27FC236}">
                    <a16:creationId xmlns:a16="http://schemas.microsoft.com/office/drawing/2014/main" id="{1581AC97-007A-6A48-8A07-2C28E61B9F26}"/>
                  </a:ext>
                </a:extLst>
              </p:cNvPr>
              <p:cNvSpPr/>
              <p:nvPr/>
            </p:nvSpPr>
            <p:spPr>
              <a:xfrm>
                <a:off x="6988004" y="1506927"/>
                <a:ext cx="1022435" cy="1022435"/>
              </a:xfrm>
              <a:prstGeom prst="ellipse">
                <a:avLst/>
              </a:prstGeom>
              <a:solidFill>
                <a:schemeClr val="bg2">
                  <a:lumMod val="85000"/>
                </a:schemeClr>
              </a:solid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grpSp>
            <p:nvGrpSpPr>
              <p:cNvPr id="12" name="Group 11">
                <a:extLst>
                  <a:ext uri="{FF2B5EF4-FFF2-40B4-BE49-F238E27FC236}">
                    <a16:creationId xmlns:a16="http://schemas.microsoft.com/office/drawing/2014/main" id="{B4023E62-3ACA-B540-B7AF-A666D5AFA1B9}"/>
                  </a:ext>
                </a:extLst>
              </p:cNvPr>
              <p:cNvGrpSpPr/>
              <p:nvPr/>
            </p:nvGrpSpPr>
            <p:grpSpPr>
              <a:xfrm>
                <a:off x="7077394" y="1744767"/>
                <a:ext cx="760616" cy="477586"/>
                <a:chOff x="4647363" y="2168550"/>
                <a:chExt cx="2412344" cy="1514694"/>
              </a:xfrm>
              <a:solidFill>
                <a:schemeClr val="tx2"/>
              </a:solidFill>
            </p:grpSpPr>
            <p:sp>
              <p:nvSpPr>
                <p:cNvPr id="13" name="Freeform 12">
                  <a:extLst>
                    <a:ext uri="{FF2B5EF4-FFF2-40B4-BE49-F238E27FC236}">
                      <a16:creationId xmlns:a16="http://schemas.microsoft.com/office/drawing/2014/main" id="{1AEAF800-F8B6-9D47-A32C-EC0599561A70}"/>
                    </a:ext>
                  </a:extLst>
                </p:cNvPr>
                <p:cNvSpPr/>
                <p:nvPr/>
              </p:nvSpPr>
              <p:spPr>
                <a:xfrm>
                  <a:off x="4647363" y="2168550"/>
                  <a:ext cx="2018311" cy="1365820"/>
                </a:xfrm>
                <a:custGeom>
                  <a:avLst/>
                  <a:gdLst>
                    <a:gd name="connsiteX0" fmla="*/ 1166025 w 2018309"/>
                    <a:gd name="connsiteY0" fmla="*/ 0 h 1365820"/>
                    <a:gd name="connsiteX1" fmla="*/ 1524098 w 2018309"/>
                    <a:gd name="connsiteY1" fmla="*/ 190386 h 1365820"/>
                    <a:gd name="connsiteX2" fmla="*/ 1545531 w 2018309"/>
                    <a:gd name="connsiteY2" fmla="*/ 229874 h 1365820"/>
                    <a:gd name="connsiteX3" fmla="*/ 1582699 w 2018309"/>
                    <a:gd name="connsiteY3" fmla="*/ 216270 h 1365820"/>
                    <a:gd name="connsiteX4" fmla="*/ 1711109 w 2018309"/>
                    <a:gd name="connsiteY4" fmla="*/ 196857 h 1365820"/>
                    <a:gd name="connsiteX5" fmla="*/ 2016452 w 2018309"/>
                    <a:gd name="connsiteY5" fmla="*/ 323334 h 1365820"/>
                    <a:gd name="connsiteX6" fmla="*/ 2018309 w 2018309"/>
                    <a:gd name="connsiteY6" fmla="*/ 325585 h 1365820"/>
                    <a:gd name="connsiteX7" fmla="*/ 1976616 w 2018309"/>
                    <a:gd name="connsiteY7" fmla="*/ 319857 h 1365820"/>
                    <a:gd name="connsiteX8" fmla="*/ 1538393 w 2018309"/>
                    <a:gd name="connsiteY8" fmla="*/ 735390 h 1365820"/>
                    <a:gd name="connsiteX9" fmla="*/ 1693319 w 2018309"/>
                    <a:gd name="connsiteY9" fmla="*/ 1072331 h 1365820"/>
                    <a:gd name="connsiteX10" fmla="*/ 1783735 w 2018309"/>
                    <a:gd name="connsiteY10" fmla="*/ 1358092 h 1365820"/>
                    <a:gd name="connsiteX11" fmla="*/ 1805140 w 2018309"/>
                    <a:gd name="connsiteY11" fmla="*/ 1365820 h 1365820"/>
                    <a:gd name="connsiteX12" fmla="*/ 399467 w 2018309"/>
                    <a:gd name="connsiteY12" fmla="*/ 1365820 h 1365820"/>
                    <a:gd name="connsiteX13" fmla="*/ 392792 w 2018309"/>
                    <a:gd name="connsiteY13" fmla="*/ 1365820 h 1365820"/>
                    <a:gd name="connsiteX14" fmla="*/ 386092 w 2018309"/>
                    <a:gd name="connsiteY14" fmla="*/ 1365144 h 1365820"/>
                    <a:gd name="connsiteX15" fmla="*/ 358624 w 2018309"/>
                    <a:gd name="connsiteY15" fmla="*/ 1363758 h 1365820"/>
                    <a:gd name="connsiteX16" fmla="*/ 0 w 2018309"/>
                    <a:gd name="connsiteY16" fmla="*/ 966353 h 1365820"/>
                    <a:gd name="connsiteX17" fmla="*/ 399467 w 2018309"/>
                    <a:gd name="connsiteY17" fmla="*/ 566887 h 1365820"/>
                    <a:gd name="connsiteX18" fmla="*/ 408404 w 2018309"/>
                    <a:gd name="connsiteY18" fmla="*/ 567451 h 1365820"/>
                    <a:gd name="connsiteX19" fmla="*/ 436182 w 2018309"/>
                    <a:gd name="connsiteY19" fmla="*/ 533782 h 1365820"/>
                    <a:gd name="connsiteX20" fmla="*/ 696526 w 2018309"/>
                    <a:gd name="connsiteY20" fmla="*/ 425944 h 1365820"/>
                    <a:gd name="connsiteX21" fmla="*/ 734460 w 2018309"/>
                    <a:gd name="connsiteY21" fmla="*/ 429292 h 1365820"/>
                    <a:gd name="connsiteX22" fmla="*/ 742979 w 2018309"/>
                    <a:gd name="connsiteY22" fmla="*/ 344794 h 1365820"/>
                    <a:gd name="connsiteX23" fmla="*/ 1166025 w 2018309"/>
                    <a:gd name="connsiteY23" fmla="*/ 0 h 136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8309" h="1365820">
                      <a:moveTo>
                        <a:pt x="1166025" y="0"/>
                      </a:moveTo>
                      <a:cubicBezTo>
                        <a:pt x="1315080" y="0"/>
                        <a:pt x="1446497" y="75520"/>
                        <a:pt x="1524098" y="190386"/>
                      </a:cubicBezTo>
                      <a:lnTo>
                        <a:pt x="1545531" y="229874"/>
                      </a:lnTo>
                      <a:lnTo>
                        <a:pt x="1582699" y="216270"/>
                      </a:lnTo>
                      <a:cubicBezTo>
                        <a:pt x="1623264" y="203654"/>
                        <a:pt x="1666393" y="196857"/>
                        <a:pt x="1711109" y="196857"/>
                      </a:cubicBezTo>
                      <a:cubicBezTo>
                        <a:pt x="1830353" y="196857"/>
                        <a:pt x="1938308" y="245190"/>
                        <a:pt x="2016452" y="323334"/>
                      </a:cubicBezTo>
                      <a:lnTo>
                        <a:pt x="2018309" y="325585"/>
                      </a:lnTo>
                      <a:lnTo>
                        <a:pt x="1976616" y="319857"/>
                      </a:lnTo>
                      <a:cubicBezTo>
                        <a:pt x="1734592" y="319857"/>
                        <a:pt x="1534821" y="505200"/>
                        <a:pt x="1538393" y="735390"/>
                      </a:cubicBezTo>
                      <a:cubicBezTo>
                        <a:pt x="1566186" y="926287"/>
                        <a:pt x="1652429" y="968547"/>
                        <a:pt x="1693319" y="1072331"/>
                      </a:cubicBezTo>
                      <a:cubicBezTo>
                        <a:pt x="1734209" y="1176115"/>
                        <a:pt x="1694041" y="1316420"/>
                        <a:pt x="1783735" y="1358092"/>
                      </a:cubicBezTo>
                      <a:lnTo>
                        <a:pt x="1805140" y="1365820"/>
                      </a:lnTo>
                      <a:lnTo>
                        <a:pt x="399467" y="1365820"/>
                      </a:lnTo>
                      <a:lnTo>
                        <a:pt x="392792" y="1365820"/>
                      </a:lnTo>
                      <a:lnTo>
                        <a:pt x="386092" y="1365144"/>
                      </a:lnTo>
                      <a:lnTo>
                        <a:pt x="358624" y="1363758"/>
                      </a:lnTo>
                      <a:cubicBezTo>
                        <a:pt x="157190" y="1343301"/>
                        <a:pt x="0" y="1173184"/>
                        <a:pt x="0" y="966353"/>
                      </a:cubicBezTo>
                      <a:cubicBezTo>
                        <a:pt x="0" y="745734"/>
                        <a:pt x="178847" y="566887"/>
                        <a:pt x="399467" y="566887"/>
                      </a:cubicBezTo>
                      <a:lnTo>
                        <a:pt x="408404" y="567451"/>
                      </a:lnTo>
                      <a:lnTo>
                        <a:pt x="436182" y="533782"/>
                      </a:lnTo>
                      <a:cubicBezTo>
                        <a:pt x="502810" y="467155"/>
                        <a:pt x="594856" y="425944"/>
                        <a:pt x="696526" y="425944"/>
                      </a:cubicBezTo>
                      <a:lnTo>
                        <a:pt x="734460" y="429292"/>
                      </a:lnTo>
                      <a:lnTo>
                        <a:pt x="742979" y="344794"/>
                      </a:lnTo>
                      <a:cubicBezTo>
                        <a:pt x="783245" y="148020"/>
                        <a:pt x="957349" y="0"/>
                        <a:pt x="1166025" y="0"/>
                      </a:cubicBezTo>
                      <a:close/>
                    </a:path>
                  </a:pathLst>
                </a:custGeom>
                <a:grpFill/>
                <a:ln w="28575">
                  <a:solidFill>
                    <a:schemeClr val="accent6">
                      <a:lumMod val="75000"/>
                    </a:schemeClr>
                  </a:soli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2800" dirty="0">
                    <a:solidFill>
                      <a:srgbClr val="FFFFFF"/>
                    </a:solidFill>
                    <a:cs typeface="Arial" panose="020B0604020202020204" pitchFamily="34" charset="0"/>
                  </a:endParaRPr>
                </a:p>
              </p:txBody>
            </p:sp>
            <p:sp>
              <p:nvSpPr>
                <p:cNvPr id="14" name="Freeform 18">
                  <a:extLst>
                    <a:ext uri="{FF2B5EF4-FFF2-40B4-BE49-F238E27FC236}">
                      <a16:creationId xmlns:a16="http://schemas.microsoft.com/office/drawing/2014/main" id="{7086410D-1D50-0841-8AB7-8163D953234E}"/>
                    </a:ext>
                  </a:extLst>
                </p:cNvPr>
                <p:cNvSpPr>
                  <a:spLocks noEditPoints="1"/>
                </p:cNvSpPr>
                <p:nvPr/>
              </p:nvSpPr>
              <p:spPr bwMode="black">
                <a:xfrm rot="17995606">
                  <a:off x="5985385" y="2608922"/>
                  <a:ext cx="1203561" cy="945083"/>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grpFill/>
                <a:ln w="28575">
                  <a:solidFill>
                    <a:schemeClr val="accent6">
                      <a:lumMod val="75000"/>
                    </a:schemeClr>
                  </a:solidFill>
                </a:ln>
              </p:spPr>
              <p:txBody>
                <a:bodyPr vert="horz" wrap="square" lIns="91440" tIns="45720" rIns="91440" bIns="45720" numCol="1" anchor="t" anchorCtr="0" compatLnSpc="1">
                  <a:prstTxWarp prst="textNoShape">
                    <a:avLst/>
                  </a:prstTxWarp>
                </a:bodyPr>
                <a:lstStyle/>
                <a:p>
                  <a:endParaRPr lang="en-US" sz="1600" dirty="0">
                    <a:ln>
                      <a:solidFill>
                        <a:srgbClr val="676767">
                          <a:alpha val="0"/>
                        </a:srgbClr>
                      </a:solidFill>
                    </a:ln>
                    <a:solidFill>
                      <a:srgbClr val="676767"/>
                    </a:solidFill>
                    <a:cs typeface="Arial" panose="020B0604020202020204" pitchFamily="34" charset="0"/>
                  </a:endParaRPr>
                </a:p>
              </p:txBody>
            </p:sp>
          </p:grpSp>
        </p:grpSp>
        <p:sp>
          <p:nvSpPr>
            <p:cNvPr id="21" name="Rounded Rectangle 20">
              <a:extLst>
                <a:ext uri="{FF2B5EF4-FFF2-40B4-BE49-F238E27FC236}">
                  <a16:creationId xmlns:a16="http://schemas.microsoft.com/office/drawing/2014/main" id="{624B56F5-577D-CC44-9C3D-70EF5386981C}"/>
                </a:ext>
              </a:extLst>
            </p:cNvPr>
            <p:cNvSpPr/>
            <p:nvPr/>
          </p:nvSpPr>
          <p:spPr>
            <a:xfrm>
              <a:off x="4920222" y="2704478"/>
              <a:ext cx="3694822" cy="1603453"/>
            </a:xfrm>
            <a:prstGeom prst="roundRect">
              <a:avLst/>
            </a:prstGeom>
            <a:noFill/>
            <a:ln w="285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a:extLst>
                <a:ext uri="{FF2B5EF4-FFF2-40B4-BE49-F238E27FC236}">
                  <a16:creationId xmlns:a16="http://schemas.microsoft.com/office/drawing/2014/main" id="{1DFE1931-E1D3-4A47-952E-E8A434E94F4F}"/>
                </a:ext>
              </a:extLst>
            </p:cNvPr>
            <p:cNvSpPr txBox="1"/>
            <p:nvPr/>
          </p:nvSpPr>
          <p:spPr>
            <a:xfrm>
              <a:off x="5033408" y="2788279"/>
              <a:ext cx="2120918" cy="346249"/>
            </a:xfrm>
            <a:prstGeom prst="rect">
              <a:avLst/>
            </a:prstGeom>
            <a:noFill/>
            <a:ln w="28575">
              <a:solidFill>
                <a:schemeClr val="accent6">
                  <a:lumMod val="75000"/>
                </a:schemeClr>
              </a:solidFill>
            </a:ln>
          </p:spPr>
          <p:txBody>
            <a:bodyPr wrap="none" rtlCol="0">
              <a:spAutoFit/>
            </a:bodyPr>
            <a:lstStyle/>
            <a:p>
              <a:r>
                <a:rPr lang="en-US" sz="2400" dirty="0"/>
                <a:t>The MUD File Server:</a:t>
              </a:r>
            </a:p>
          </p:txBody>
        </p:sp>
      </p:grpSp>
    </p:spTree>
    <p:extLst>
      <p:ext uri="{BB962C8B-B14F-4D97-AF65-F5344CB8AC3E}">
        <p14:creationId xmlns:p14="http://schemas.microsoft.com/office/powerpoint/2010/main" val="128663247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dissolv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5B213-C9D8-0542-8AC1-70734AB74326}"/>
              </a:ext>
            </a:extLst>
          </p:cNvPr>
          <p:cNvSpPr>
            <a:spLocks noGrp="1"/>
          </p:cNvSpPr>
          <p:nvPr>
            <p:ph type="title"/>
          </p:nvPr>
        </p:nvSpPr>
        <p:spPr>
          <a:xfrm>
            <a:off x="838200" y="81039"/>
            <a:ext cx="10515600" cy="1325563"/>
          </a:xfrm>
        </p:spPr>
        <p:txBody>
          <a:bodyPr/>
          <a:lstStyle/>
          <a:p>
            <a:r>
              <a:rPr lang="en-US" dirty="0"/>
              <a:t>MUD-enabled enterprise network</a:t>
            </a:r>
          </a:p>
        </p:txBody>
      </p:sp>
      <p:sp>
        <p:nvSpPr>
          <p:cNvPr id="7" name="Rectangle 6">
            <a:extLst>
              <a:ext uri="{FF2B5EF4-FFF2-40B4-BE49-F238E27FC236}">
                <a16:creationId xmlns:a16="http://schemas.microsoft.com/office/drawing/2014/main" id="{22613C53-6841-49D8-83B6-147FC302D934}"/>
              </a:ext>
            </a:extLst>
          </p:cNvPr>
          <p:cNvSpPr/>
          <p:nvPr/>
        </p:nvSpPr>
        <p:spPr>
          <a:xfrm>
            <a:off x="3162235" y="5390051"/>
            <a:ext cx="1112108"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
        <p:nvSpPr>
          <p:cNvPr id="8" name="Rectangle 7">
            <a:extLst>
              <a:ext uri="{FF2B5EF4-FFF2-40B4-BE49-F238E27FC236}">
                <a16:creationId xmlns:a16="http://schemas.microsoft.com/office/drawing/2014/main" id="{D9C2A0F5-6261-494B-BB75-C0E8F84C7993}"/>
              </a:ext>
            </a:extLst>
          </p:cNvPr>
          <p:cNvSpPr/>
          <p:nvPr/>
        </p:nvSpPr>
        <p:spPr>
          <a:xfrm>
            <a:off x="3244615" y="1681955"/>
            <a:ext cx="1112108"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MUD </a:t>
            </a:r>
          </a:p>
          <a:p>
            <a:pPr algn="ctr"/>
            <a:r>
              <a:rPr lang="en-US" sz="1400" dirty="0"/>
              <a:t>Manager</a:t>
            </a:r>
          </a:p>
        </p:txBody>
      </p:sp>
      <p:sp>
        <p:nvSpPr>
          <p:cNvPr id="9" name="Rectangle 8">
            <a:extLst>
              <a:ext uri="{FF2B5EF4-FFF2-40B4-BE49-F238E27FC236}">
                <a16:creationId xmlns:a16="http://schemas.microsoft.com/office/drawing/2014/main" id="{D1EA5154-2CF4-4B59-AF9D-167544AC871E}"/>
              </a:ext>
            </a:extLst>
          </p:cNvPr>
          <p:cNvSpPr/>
          <p:nvPr/>
        </p:nvSpPr>
        <p:spPr>
          <a:xfrm>
            <a:off x="3244615" y="5472434"/>
            <a:ext cx="1112108"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dirty="0"/>
          </a:p>
        </p:txBody>
      </p:sp>
      <p:sp>
        <p:nvSpPr>
          <p:cNvPr id="10" name="Rectangle 9">
            <a:extLst>
              <a:ext uri="{FF2B5EF4-FFF2-40B4-BE49-F238E27FC236}">
                <a16:creationId xmlns:a16="http://schemas.microsoft.com/office/drawing/2014/main" id="{60883476-C13B-4BED-98A9-7BEE070ED386}"/>
              </a:ext>
            </a:extLst>
          </p:cNvPr>
          <p:cNvSpPr/>
          <p:nvPr/>
        </p:nvSpPr>
        <p:spPr>
          <a:xfrm>
            <a:off x="3359944" y="5575406"/>
            <a:ext cx="1112108"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Devices</a:t>
            </a:r>
          </a:p>
        </p:txBody>
      </p:sp>
      <p:sp>
        <p:nvSpPr>
          <p:cNvPr id="11" name="Rectangle 10">
            <a:extLst>
              <a:ext uri="{FF2B5EF4-FFF2-40B4-BE49-F238E27FC236}">
                <a16:creationId xmlns:a16="http://schemas.microsoft.com/office/drawing/2014/main" id="{BEDA6306-94AA-4264-B45B-9124006BAC84}"/>
              </a:ext>
            </a:extLst>
          </p:cNvPr>
          <p:cNvSpPr/>
          <p:nvPr/>
        </p:nvSpPr>
        <p:spPr>
          <a:xfrm>
            <a:off x="3207547" y="3775922"/>
            <a:ext cx="1112108"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Router or Switch</a:t>
            </a:r>
          </a:p>
        </p:txBody>
      </p:sp>
      <p:sp>
        <p:nvSpPr>
          <p:cNvPr id="12" name="Rectangle 11">
            <a:extLst>
              <a:ext uri="{FF2B5EF4-FFF2-40B4-BE49-F238E27FC236}">
                <a16:creationId xmlns:a16="http://schemas.microsoft.com/office/drawing/2014/main" id="{1793BD9C-2B48-49CD-AD18-AC0B9AAB6B4B}"/>
              </a:ext>
            </a:extLst>
          </p:cNvPr>
          <p:cNvSpPr/>
          <p:nvPr/>
        </p:nvSpPr>
        <p:spPr>
          <a:xfrm>
            <a:off x="2324160" y="1446850"/>
            <a:ext cx="2933640" cy="5073200"/>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13" name="Straight Arrow Connector 12">
            <a:extLst>
              <a:ext uri="{FF2B5EF4-FFF2-40B4-BE49-F238E27FC236}">
                <a16:creationId xmlns:a16="http://schemas.microsoft.com/office/drawing/2014/main" id="{C0FFA3DD-370A-48E0-AFB8-107908EE463E}"/>
              </a:ext>
            </a:extLst>
          </p:cNvPr>
          <p:cNvCxnSpPr>
            <a:cxnSpLocks/>
          </p:cNvCxnSpPr>
          <p:nvPr/>
        </p:nvCxnSpPr>
        <p:spPr>
          <a:xfrm flipV="1">
            <a:off x="3575823" y="4331976"/>
            <a:ext cx="0" cy="14105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02AE2B9-F980-47B8-B38B-E89EE0A39218}"/>
              </a:ext>
            </a:extLst>
          </p:cNvPr>
          <p:cNvCxnSpPr>
            <a:cxnSpLocks/>
          </p:cNvCxnSpPr>
          <p:nvPr/>
        </p:nvCxnSpPr>
        <p:spPr>
          <a:xfrm>
            <a:off x="3926682" y="4331976"/>
            <a:ext cx="0" cy="10580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795E519-C7BC-4BB3-86E7-21577030BC4A}"/>
              </a:ext>
            </a:extLst>
          </p:cNvPr>
          <p:cNvCxnSpPr>
            <a:cxnSpLocks/>
          </p:cNvCxnSpPr>
          <p:nvPr/>
        </p:nvCxnSpPr>
        <p:spPr>
          <a:xfrm flipV="1">
            <a:off x="3602961" y="2238009"/>
            <a:ext cx="0" cy="1716330"/>
          </a:xfrm>
          <a:prstGeom prst="straightConnector1">
            <a:avLst/>
          </a:prstGeom>
          <a:ln>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D94F500-AE9F-43A3-AC52-343CC5D3ACBE}"/>
              </a:ext>
            </a:extLst>
          </p:cNvPr>
          <p:cNvCxnSpPr>
            <a:cxnSpLocks/>
          </p:cNvCxnSpPr>
          <p:nvPr/>
        </p:nvCxnSpPr>
        <p:spPr>
          <a:xfrm>
            <a:off x="3916000" y="2249991"/>
            <a:ext cx="0" cy="1525931"/>
          </a:xfrm>
          <a:prstGeom prst="straightConnector1">
            <a:avLst/>
          </a:prstGeom>
          <a:ln>
            <a:prstDash val="solid"/>
            <a:tailEnd type="triangle"/>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A34A628F-D810-43F5-BF56-A29389761CF3}"/>
              </a:ext>
            </a:extLst>
          </p:cNvPr>
          <p:cNvSpPr txBox="1">
            <a:spLocks/>
          </p:cNvSpPr>
          <p:nvPr/>
        </p:nvSpPr>
        <p:spPr>
          <a:xfrm>
            <a:off x="2703161" y="1262183"/>
            <a:ext cx="3916226" cy="184666"/>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E</a:t>
            </a:r>
            <a:r>
              <a:rPr lang="en-US" sz="1200" b="0" dirty="0">
                <a:solidFill>
                  <a:schemeClr val="tx1"/>
                </a:solidFill>
              </a:rPr>
              <a:t>nterprise Network</a:t>
            </a:r>
          </a:p>
        </p:txBody>
      </p:sp>
      <p:sp>
        <p:nvSpPr>
          <p:cNvPr id="18" name="Rectangle 17">
            <a:extLst>
              <a:ext uri="{FF2B5EF4-FFF2-40B4-BE49-F238E27FC236}">
                <a16:creationId xmlns:a16="http://schemas.microsoft.com/office/drawing/2014/main" id="{6766FC1B-BF17-4AB0-AC01-534EA51249CA}"/>
              </a:ext>
            </a:extLst>
          </p:cNvPr>
          <p:cNvSpPr/>
          <p:nvPr/>
        </p:nvSpPr>
        <p:spPr>
          <a:xfrm>
            <a:off x="8361181" y="1693937"/>
            <a:ext cx="1506657" cy="55605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MUD </a:t>
            </a:r>
          </a:p>
          <a:p>
            <a:pPr algn="ctr"/>
            <a:r>
              <a:rPr lang="en-US" sz="1400" dirty="0"/>
              <a:t>File Server</a:t>
            </a:r>
          </a:p>
        </p:txBody>
      </p:sp>
      <p:sp>
        <p:nvSpPr>
          <p:cNvPr id="20" name="Rectangle 19">
            <a:extLst>
              <a:ext uri="{FF2B5EF4-FFF2-40B4-BE49-F238E27FC236}">
                <a16:creationId xmlns:a16="http://schemas.microsoft.com/office/drawing/2014/main" id="{115B70DA-520E-4393-B8BB-E37F755BC2D1}"/>
              </a:ext>
            </a:extLst>
          </p:cNvPr>
          <p:cNvSpPr/>
          <p:nvPr/>
        </p:nvSpPr>
        <p:spPr>
          <a:xfrm>
            <a:off x="8356981" y="5245084"/>
            <a:ext cx="1538094" cy="682667"/>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Application Server</a:t>
            </a:r>
          </a:p>
        </p:txBody>
      </p:sp>
      <p:cxnSp>
        <p:nvCxnSpPr>
          <p:cNvPr id="21" name="Straight Arrow Connector 20">
            <a:extLst>
              <a:ext uri="{FF2B5EF4-FFF2-40B4-BE49-F238E27FC236}">
                <a16:creationId xmlns:a16="http://schemas.microsoft.com/office/drawing/2014/main" id="{75069729-E726-4E78-A6BC-2815EDFAD610}"/>
              </a:ext>
            </a:extLst>
          </p:cNvPr>
          <p:cNvCxnSpPr>
            <a:cxnSpLocks/>
          </p:cNvCxnSpPr>
          <p:nvPr/>
        </p:nvCxnSpPr>
        <p:spPr>
          <a:xfrm>
            <a:off x="4356723" y="1769441"/>
            <a:ext cx="39730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E31D146-4685-4810-8655-C55BAFEF9636}"/>
              </a:ext>
            </a:extLst>
          </p:cNvPr>
          <p:cNvCxnSpPr>
            <a:cxnSpLocks/>
          </p:cNvCxnSpPr>
          <p:nvPr/>
        </p:nvCxnSpPr>
        <p:spPr>
          <a:xfrm flipH="1">
            <a:off x="4356723" y="2139156"/>
            <a:ext cx="397302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BFED826-9ECA-4536-BA6F-D681D5C1022D}"/>
              </a:ext>
            </a:extLst>
          </p:cNvPr>
          <p:cNvCxnSpPr>
            <a:cxnSpLocks/>
            <a:endCxn id="35" idx="1"/>
          </p:cNvCxnSpPr>
          <p:nvPr/>
        </p:nvCxnSpPr>
        <p:spPr>
          <a:xfrm>
            <a:off x="4439103" y="5882503"/>
            <a:ext cx="4070278" cy="10002"/>
          </a:xfrm>
          <a:prstGeom prst="straightConnector1">
            <a:avLst/>
          </a:prstGeom>
          <a:ln>
            <a:solidFill>
              <a:srgbClr val="FF0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CA110916-BA47-4790-A4EC-41E492584CE6}"/>
              </a:ext>
            </a:extLst>
          </p:cNvPr>
          <p:cNvSpPr txBox="1">
            <a:spLocks/>
          </p:cNvSpPr>
          <p:nvPr/>
        </p:nvSpPr>
        <p:spPr>
          <a:xfrm>
            <a:off x="2975468" y="2781865"/>
            <a:ext cx="580762" cy="369332"/>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0" dirty="0">
                <a:solidFill>
                  <a:schemeClr val="tx1"/>
                </a:solidFill>
              </a:rPr>
              <a:t>(</a:t>
            </a:r>
            <a:r>
              <a:rPr lang="en-US" sz="1200" b="0">
                <a:solidFill>
                  <a:schemeClr val="tx1"/>
                </a:solidFill>
              </a:rPr>
              <a:t>2</a:t>
            </a:r>
            <a:r>
              <a:rPr lang="en-US" sz="1200" b="0" dirty="0">
                <a:solidFill>
                  <a:schemeClr val="tx1"/>
                </a:solidFill>
              </a:rPr>
              <a:t>) MUD </a:t>
            </a:r>
          </a:p>
          <a:p>
            <a:r>
              <a:rPr lang="en-US" sz="1200" b="0" dirty="0">
                <a:solidFill>
                  <a:schemeClr val="tx1"/>
                </a:solidFill>
              </a:rPr>
              <a:t>URL</a:t>
            </a:r>
          </a:p>
        </p:txBody>
      </p:sp>
      <p:sp>
        <p:nvSpPr>
          <p:cNvPr id="26" name="Title 1">
            <a:extLst>
              <a:ext uri="{FF2B5EF4-FFF2-40B4-BE49-F238E27FC236}">
                <a16:creationId xmlns:a16="http://schemas.microsoft.com/office/drawing/2014/main" id="{26318977-20B7-4960-B2D4-14D42B9B59BD}"/>
              </a:ext>
            </a:extLst>
          </p:cNvPr>
          <p:cNvSpPr txBox="1">
            <a:spLocks/>
          </p:cNvSpPr>
          <p:nvPr/>
        </p:nvSpPr>
        <p:spPr>
          <a:xfrm>
            <a:off x="4065020" y="2751233"/>
            <a:ext cx="972065" cy="369332"/>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0" dirty="0">
                <a:solidFill>
                  <a:schemeClr val="tx1"/>
                </a:solidFill>
              </a:rPr>
              <a:t>(5) Device traffic filters</a:t>
            </a:r>
          </a:p>
        </p:txBody>
      </p:sp>
      <p:sp>
        <p:nvSpPr>
          <p:cNvPr id="27" name="Title 1">
            <a:extLst>
              <a:ext uri="{FF2B5EF4-FFF2-40B4-BE49-F238E27FC236}">
                <a16:creationId xmlns:a16="http://schemas.microsoft.com/office/drawing/2014/main" id="{25A95F56-77EA-437B-8325-EF6FC6939BBE}"/>
              </a:ext>
            </a:extLst>
          </p:cNvPr>
          <p:cNvSpPr txBox="1">
            <a:spLocks/>
          </p:cNvSpPr>
          <p:nvPr/>
        </p:nvSpPr>
        <p:spPr>
          <a:xfrm>
            <a:off x="2603758" y="4585768"/>
            <a:ext cx="972065" cy="553998"/>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0" dirty="0">
                <a:solidFill>
                  <a:schemeClr val="tx1"/>
                </a:solidFill>
              </a:rPr>
              <a:t>(1) MUD URL in DHCP </a:t>
            </a:r>
            <a:r>
              <a:rPr lang="en-US" sz="1200" b="0" dirty="0">
                <a:solidFill>
                  <a:srgbClr val="000000"/>
                </a:solidFill>
              </a:rPr>
              <a:t>transaction</a:t>
            </a:r>
            <a:endParaRPr lang="en-US" sz="1200" b="0" dirty="0">
              <a:solidFill>
                <a:schemeClr val="tx1"/>
              </a:solidFill>
            </a:endParaRPr>
          </a:p>
        </p:txBody>
      </p:sp>
      <p:sp>
        <p:nvSpPr>
          <p:cNvPr id="28" name="Title 1">
            <a:extLst>
              <a:ext uri="{FF2B5EF4-FFF2-40B4-BE49-F238E27FC236}">
                <a16:creationId xmlns:a16="http://schemas.microsoft.com/office/drawing/2014/main" id="{4E74021B-E309-4927-A329-39ECC1370745}"/>
              </a:ext>
            </a:extLst>
          </p:cNvPr>
          <p:cNvSpPr txBox="1">
            <a:spLocks/>
          </p:cNvSpPr>
          <p:nvPr/>
        </p:nvSpPr>
        <p:spPr>
          <a:xfrm>
            <a:off x="4101442" y="4667171"/>
            <a:ext cx="972065" cy="369332"/>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0" dirty="0">
                <a:solidFill>
                  <a:schemeClr val="tx1"/>
                </a:solidFill>
              </a:rPr>
              <a:t>(6) IP</a:t>
            </a:r>
          </a:p>
          <a:p>
            <a:r>
              <a:rPr lang="en-US" sz="1200" b="0" dirty="0">
                <a:solidFill>
                  <a:schemeClr val="tx1"/>
                </a:solidFill>
              </a:rPr>
              <a:t> Address</a:t>
            </a:r>
          </a:p>
        </p:txBody>
      </p:sp>
      <p:sp>
        <p:nvSpPr>
          <p:cNvPr id="29" name="Title 1">
            <a:extLst>
              <a:ext uri="{FF2B5EF4-FFF2-40B4-BE49-F238E27FC236}">
                <a16:creationId xmlns:a16="http://schemas.microsoft.com/office/drawing/2014/main" id="{0EA04DA5-D62E-4E35-AFA7-DB611BF99D9C}"/>
              </a:ext>
            </a:extLst>
          </p:cNvPr>
          <p:cNvSpPr txBox="1">
            <a:spLocks/>
          </p:cNvSpPr>
          <p:nvPr/>
        </p:nvSpPr>
        <p:spPr>
          <a:xfrm>
            <a:off x="6374778" y="5682518"/>
            <a:ext cx="1372565" cy="369332"/>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MUD-file specified Intended </a:t>
            </a:r>
            <a:r>
              <a:rPr lang="en-US" sz="1200" b="0" dirty="0">
                <a:solidFill>
                  <a:schemeClr val="tx1"/>
                </a:solidFill>
              </a:rPr>
              <a:t>Usages</a:t>
            </a:r>
          </a:p>
        </p:txBody>
      </p:sp>
      <p:sp>
        <p:nvSpPr>
          <p:cNvPr id="31" name="Title 1">
            <a:extLst>
              <a:ext uri="{FF2B5EF4-FFF2-40B4-BE49-F238E27FC236}">
                <a16:creationId xmlns:a16="http://schemas.microsoft.com/office/drawing/2014/main" id="{F2E5F696-59F7-499F-8BCD-C4EC192E6716}"/>
              </a:ext>
            </a:extLst>
          </p:cNvPr>
          <p:cNvSpPr txBox="1">
            <a:spLocks/>
          </p:cNvSpPr>
          <p:nvPr/>
        </p:nvSpPr>
        <p:spPr>
          <a:xfrm>
            <a:off x="6657887" y="1580296"/>
            <a:ext cx="1436636" cy="184666"/>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cs typeface="Arial" charset="0"/>
              </a:rPr>
              <a:t>(3) HTTPS get URL</a:t>
            </a:r>
          </a:p>
        </p:txBody>
      </p:sp>
      <p:sp>
        <p:nvSpPr>
          <p:cNvPr id="32" name="Title 1">
            <a:extLst>
              <a:ext uri="{FF2B5EF4-FFF2-40B4-BE49-F238E27FC236}">
                <a16:creationId xmlns:a16="http://schemas.microsoft.com/office/drawing/2014/main" id="{E05BCA4F-BB7C-42C5-AADD-C816CF5DEC13}"/>
              </a:ext>
            </a:extLst>
          </p:cNvPr>
          <p:cNvSpPr txBox="1">
            <a:spLocks/>
          </p:cNvSpPr>
          <p:nvPr/>
        </p:nvSpPr>
        <p:spPr>
          <a:xfrm>
            <a:off x="6715029" y="2165227"/>
            <a:ext cx="1088908" cy="184666"/>
          </a:xfrm>
          <a:prstGeom prst="rect">
            <a:avLst/>
          </a:prstGeom>
        </p:spPr>
        <p:txBody>
          <a:bodyPr vert="horz" wrap="square" lIns="0" tIns="0" rIns="0" bIns="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charset="0"/>
                <a:cs typeface="Arial" charset="0"/>
              </a:rPr>
              <a:t>(4) MUD file</a:t>
            </a:r>
          </a:p>
        </p:txBody>
      </p:sp>
      <p:sp>
        <p:nvSpPr>
          <p:cNvPr id="35" name="Rectangle 34">
            <a:extLst>
              <a:ext uri="{FF2B5EF4-FFF2-40B4-BE49-F238E27FC236}">
                <a16:creationId xmlns:a16="http://schemas.microsoft.com/office/drawing/2014/main" id="{B527A0DA-3774-2D4C-9307-EE813B1B028C}"/>
              </a:ext>
            </a:extLst>
          </p:cNvPr>
          <p:cNvSpPr/>
          <p:nvPr/>
        </p:nvSpPr>
        <p:spPr>
          <a:xfrm>
            <a:off x="8509381" y="5551171"/>
            <a:ext cx="1538094" cy="682667"/>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Update Server</a:t>
            </a:r>
          </a:p>
        </p:txBody>
      </p:sp>
      <p:sp>
        <p:nvSpPr>
          <p:cNvPr id="36" name="Rectangle 35">
            <a:extLst>
              <a:ext uri="{FF2B5EF4-FFF2-40B4-BE49-F238E27FC236}">
                <a16:creationId xmlns:a16="http://schemas.microsoft.com/office/drawing/2014/main" id="{984B7871-5D2A-3544-9A7A-EFB57CE64AD0}"/>
              </a:ext>
            </a:extLst>
          </p:cNvPr>
          <p:cNvSpPr/>
          <p:nvPr/>
        </p:nvSpPr>
        <p:spPr>
          <a:xfrm>
            <a:off x="8661781" y="5837383"/>
            <a:ext cx="1538094" cy="682667"/>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t>Network Services</a:t>
            </a:r>
          </a:p>
          <a:p>
            <a:pPr algn="ctr"/>
            <a:r>
              <a:rPr lang="en-US" sz="1400" dirty="0"/>
              <a:t>(e.g., DNS)</a:t>
            </a:r>
          </a:p>
        </p:txBody>
      </p:sp>
      <p:sp>
        <p:nvSpPr>
          <p:cNvPr id="3" name="Footer Placeholder 2">
            <a:extLst>
              <a:ext uri="{FF2B5EF4-FFF2-40B4-BE49-F238E27FC236}">
                <a16:creationId xmlns:a16="http://schemas.microsoft.com/office/drawing/2014/main" id="{009F9703-9B51-884C-B680-7AE1F0F1BB7E}"/>
              </a:ext>
            </a:extLst>
          </p:cNvPr>
          <p:cNvSpPr>
            <a:spLocks noGrp="1"/>
          </p:cNvSpPr>
          <p:nvPr>
            <p:ph type="ftr" sz="quarter" idx="11"/>
          </p:nvPr>
        </p:nvSpPr>
        <p:spPr/>
        <p:txBody>
          <a:bodyPr/>
          <a:lstStyle/>
          <a:p>
            <a:r>
              <a:rPr lang="en-US"/>
              <a:t>S3-192957</a:t>
            </a:r>
          </a:p>
        </p:txBody>
      </p:sp>
      <p:sp>
        <p:nvSpPr>
          <p:cNvPr id="4" name="Slide Number Placeholder 3">
            <a:extLst>
              <a:ext uri="{FF2B5EF4-FFF2-40B4-BE49-F238E27FC236}">
                <a16:creationId xmlns:a16="http://schemas.microsoft.com/office/drawing/2014/main" id="{4EF591B5-1CD9-F348-A67D-BBA32AED9A2B}"/>
              </a:ext>
            </a:extLst>
          </p:cNvPr>
          <p:cNvSpPr>
            <a:spLocks noGrp="1"/>
          </p:cNvSpPr>
          <p:nvPr>
            <p:ph type="sldNum" sz="quarter" idx="12"/>
          </p:nvPr>
        </p:nvSpPr>
        <p:spPr/>
        <p:txBody>
          <a:bodyPr/>
          <a:lstStyle/>
          <a:p>
            <a:fld id="{4CB8AD2E-7F1F-B44C-8300-54CB70BED2F4}" type="slidenum">
              <a:rPr lang="en-US" smtClean="0"/>
              <a:t>3</a:t>
            </a:fld>
            <a:endParaRPr lang="en-US"/>
          </a:p>
        </p:txBody>
      </p:sp>
    </p:spTree>
    <p:extLst>
      <p:ext uri="{BB962C8B-B14F-4D97-AF65-F5344CB8AC3E}">
        <p14:creationId xmlns:p14="http://schemas.microsoft.com/office/powerpoint/2010/main" val="2171653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3691" y="1589590"/>
            <a:ext cx="6515448" cy="4442244"/>
          </a:xfrm>
          <a:prstGeom prst="rect">
            <a:avLst/>
          </a:prstGeom>
          <a:solidFill>
            <a:schemeClr val="accent5">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endParaRPr lang="en-US" sz="1600" dirty="0">
              <a:solidFill>
                <a:srgbClr val="676767"/>
              </a:solidFill>
              <a:cs typeface="Arial" panose="020B0604020202020204" pitchFamily="34" charset="0"/>
            </a:endParaRPr>
          </a:p>
        </p:txBody>
      </p:sp>
      <p:sp>
        <p:nvSpPr>
          <p:cNvPr id="43" name="Chevron 42"/>
          <p:cNvSpPr/>
          <p:nvPr/>
        </p:nvSpPr>
        <p:spPr>
          <a:xfrm>
            <a:off x="2139723" y="1585331"/>
            <a:ext cx="2147535" cy="976088"/>
          </a:xfrm>
          <a:prstGeom prst="chevron">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Ins="0" rtlCol="0" anchor="ctr"/>
          <a:lstStyle/>
          <a:p>
            <a:r>
              <a:rPr lang="en-US" sz="2133" dirty="0">
                <a:solidFill>
                  <a:srgbClr val="FFFFFF"/>
                </a:solidFill>
              </a:rPr>
              <a:t>Access</a:t>
            </a:r>
          </a:p>
          <a:p>
            <a:r>
              <a:rPr lang="en-US" sz="2133" dirty="0">
                <a:solidFill>
                  <a:srgbClr val="FFFFFF"/>
                </a:solidFill>
              </a:rPr>
              <a:t> Switch</a:t>
            </a:r>
          </a:p>
          <a:p>
            <a:r>
              <a:rPr lang="en-US" sz="2133" dirty="0">
                <a:solidFill>
                  <a:srgbClr val="FFFFFF"/>
                </a:solidFill>
              </a:rPr>
              <a:t>forwards</a:t>
            </a:r>
          </a:p>
        </p:txBody>
      </p:sp>
      <p:sp>
        <p:nvSpPr>
          <p:cNvPr id="22" name="Pentagon 21"/>
          <p:cNvSpPr/>
          <p:nvPr/>
        </p:nvSpPr>
        <p:spPr>
          <a:xfrm>
            <a:off x="583692" y="1583751"/>
            <a:ext cx="2086201" cy="976088"/>
          </a:xfrm>
          <a:prstGeom prst="homePlat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33" dirty="0">
                <a:solidFill>
                  <a:srgbClr val="FFFFFF"/>
                </a:solidFill>
              </a:rPr>
              <a:t>Device emits</a:t>
            </a:r>
          </a:p>
          <a:p>
            <a:r>
              <a:rPr lang="en-US" sz="2133" dirty="0">
                <a:solidFill>
                  <a:srgbClr val="FFFFFF"/>
                </a:solidFill>
              </a:rPr>
              <a:t>a URI</a:t>
            </a:r>
          </a:p>
        </p:txBody>
      </p:sp>
      <p:graphicFrame>
        <p:nvGraphicFramePr>
          <p:cNvPr id="21" name="Object 20"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2067" name="think-cell Slide" r:id="rId5" imgW="378" imgH="379" progId="TCLayout.ActiveDocument.1">
                  <p:embed/>
                </p:oleObj>
              </mc:Choice>
              <mc:Fallback>
                <p:oleObj name="think-cell Slide" r:id="rId5" imgW="378" imgH="379" progId="TCLayout.ActiveDocument.1">
                  <p:embed/>
                  <p:pic>
                    <p:nvPicPr>
                      <p:cNvPr id="21" name="Object 20" hidden="1"/>
                      <p:cNvPicPr/>
                      <p:nvPr/>
                    </p:nvPicPr>
                    <p:blipFill>
                      <a:blip r:embed="rId6"/>
                      <a:stretch>
                        <a:fillRect/>
                      </a:stretch>
                    </p:blipFill>
                    <p:spPr>
                      <a:xfrm>
                        <a:off x="1589" y="1589"/>
                        <a:ext cx="1587" cy="1587"/>
                      </a:xfrm>
                      <a:prstGeom prst="rect">
                        <a:avLst/>
                      </a:prstGeom>
                    </p:spPr>
                  </p:pic>
                </p:oleObj>
              </mc:Fallback>
            </mc:AlternateContent>
          </a:graphicData>
        </a:graphic>
      </p:graphicFrame>
      <p:sp>
        <p:nvSpPr>
          <p:cNvPr id="3" name="Title 2"/>
          <p:cNvSpPr>
            <a:spLocks noGrp="1"/>
          </p:cNvSpPr>
          <p:nvPr>
            <p:ph type="title"/>
          </p:nvPr>
        </p:nvSpPr>
        <p:spPr/>
        <p:txBody>
          <a:bodyPr/>
          <a:lstStyle/>
          <a:p>
            <a:r>
              <a:rPr lang="en-US" dirty="0"/>
              <a:t>Communicating Manufacturer Usage Descriptions</a:t>
            </a:r>
          </a:p>
        </p:txBody>
      </p:sp>
      <p:sp>
        <p:nvSpPr>
          <p:cNvPr id="12" name="TextBox 11"/>
          <p:cNvSpPr txBox="1"/>
          <p:nvPr/>
        </p:nvSpPr>
        <p:spPr>
          <a:xfrm>
            <a:off x="2177030" y="3095946"/>
            <a:ext cx="2899833" cy="215444"/>
          </a:xfrm>
          <a:prstGeom prst="rect">
            <a:avLst/>
          </a:prstGeom>
          <a:noFill/>
        </p:spPr>
        <p:txBody>
          <a:bodyPr wrap="square" lIns="0" tIns="0" rIns="0" bIns="0" rtlCol="0">
            <a:spAutoFit/>
          </a:bodyPr>
          <a:lstStyle/>
          <a:p>
            <a:pPr algn="ctr"/>
            <a:r>
              <a:rPr lang="en-US" sz="1400" dirty="0">
                <a:solidFill>
                  <a:srgbClr val="676767"/>
                </a:solidFill>
                <a:cs typeface="Arial" panose="020B0604020202020204" pitchFamily="34" charset="0"/>
              </a:rPr>
              <a:t>https://</a:t>
            </a:r>
            <a:r>
              <a:rPr lang="en-US" sz="1400" dirty="0" err="1">
                <a:solidFill>
                  <a:srgbClr val="676767"/>
                </a:solidFill>
                <a:cs typeface="Arial" panose="020B0604020202020204" pitchFamily="34" charset="0"/>
              </a:rPr>
              <a:t>example.com</a:t>
            </a:r>
            <a:r>
              <a:rPr lang="en-US" sz="1400" dirty="0">
                <a:solidFill>
                  <a:srgbClr val="676767"/>
                </a:solidFill>
                <a:cs typeface="Arial" panose="020B0604020202020204" pitchFamily="34" charset="0"/>
              </a:rPr>
              <a:t>/mud/</a:t>
            </a:r>
            <a:r>
              <a:rPr lang="is-IS" sz="1400" dirty="0">
                <a:solidFill>
                  <a:srgbClr val="676767"/>
                </a:solidFill>
                <a:cs typeface="Arial" panose="020B0604020202020204" pitchFamily="34" charset="0"/>
              </a:rPr>
              <a:t>…</a:t>
            </a:r>
            <a:endParaRPr lang="en-US" sz="1400" dirty="0">
              <a:solidFill>
                <a:srgbClr val="676767"/>
              </a:solidFill>
              <a:cs typeface="Arial" panose="020B0604020202020204" pitchFamily="34" charset="0"/>
            </a:endParaRPr>
          </a:p>
        </p:txBody>
      </p:sp>
      <p:sp>
        <p:nvSpPr>
          <p:cNvPr id="2" name="TextBox 1"/>
          <p:cNvSpPr txBox="1"/>
          <p:nvPr/>
        </p:nvSpPr>
        <p:spPr>
          <a:xfrm>
            <a:off x="9836311" y="4817723"/>
            <a:ext cx="1196604" cy="523220"/>
          </a:xfrm>
          <a:prstGeom prst="rect">
            <a:avLst/>
          </a:prstGeom>
          <a:noFill/>
        </p:spPr>
        <p:txBody>
          <a:bodyPr wrap="square" rtlCol="0">
            <a:spAutoFit/>
          </a:bodyPr>
          <a:lstStyle/>
          <a:p>
            <a:pPr algn="ctr"/>
            <a:r>
              <a:rPr lang="en-US" sz="1400" dirty="0">
                <a:solidFill>
                  <a:srgbClr val="676767"/>
                </a:solidFill>
                <a:cs typeface="Arial" panose="020B0604020202020204" pitchFamily="34" charset="0"/>
              </a:rPr>
              <a:t>MUD File Server</a:t>
            </a:r>
          </a:p>
        </p:txBody>
      </p:sp>
      <p:sp>
        <p:nvSpPr>
          <p:cNvPr id="48" name="Oval 47"/>
          <p:cNvSpPr/>
          <p:nvPr/>
        </p:nvSpPr>
        <p:spPr>
          <a:xfrm>
            <a:off x="9779809"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grpSp>
        <p:nvGrpSpPr>
          <p:cNvPr id="49" name="Group 48"/>
          <p:cNvGrpSpPr/>
          <p:nvPr/>
        </p:nvGrpSpPr>
        <p:grpSpPr>
          <a:xfrm>
            <a:off x="9898997" y="3752614"/>
            <a:ext cx="1014155" cy="636781"/>
            <a:chOff x="3766889" y="2168550"/>
            <a:chExt cx="2412342" cy="1514694"/>
          </a:xfrm>
          <a:solidFill>
            <a:schemeClr val="tx2"/>
          </a:solidFill>
        </p:grpSpPr>
        <p:sp>
          <p:nvSpPr>
            <p:cNvPr id="50" name="Freeform 49"/>
            <p:cNvSpPr/>
            <p:nvPr/>
          </p:nvSpPr>
          <p:spPr>
            <a:xfrm>
              <a:off x="3766889" y="2168550"/>
              <a:ext cx="2018309" cy="1365820"/>
            </a:xfrm>
            <a:custGeom>
              <a:avLst/>
              <a:gdLst>
                <a:gd name="connsiteX0" fmla="*/ 1166025 w 2018309"/>
                <a:gd name="connsiteY0" fmla="*/ 0 h 1365820"/>
                <a:gd name="connsiteX1" fmla="*/ 1524098 w 2018309"/>
                <a:gd name="connsiteY1" fmla="*/ 190386 h 1365820"/>
                <a:gd name="connsiteX2" fmla="*/ 1545531 w 2018309"/>
                <a:gd name="connsiteY2" fmla="*/ 229874 h 1365820"/>
                <a:gd name="connsiteX3" fmla="*/ 1582699 w 2018309"/>
                <a:gd name="connsiteY3" fmla="*/ 216270 h 1365820"/>
                <a:gd name="connsiteX4" fmla="*/ 1711109 w 2018309"/>
                <a:gd name="connsiteY4" fmla="*/ 196857 h 1365820"/>
                <a:gd name="connsiteX5" fmla="*/ 2016452 w 2018309"/>
                <a:gd name="connsiteY5" fmla="*/ 323334 h 1365820"/>
                <a:gd name="connsiteX6" fmla="*/ 2018309 w 2018309"/>
                <a:gd name="connsiteY6" fmla="*/ 325585 h 1365820"/>
                <a:gd name="connsiteX7" fmla="*/ 1976616 w 2018309"/>
                <a:gd name="connsiteY7" fmla="*/ 319857 h 1365820"/>
                <a:gd name="connsiteX8" fmla="*/ 1538393 w 2018309"/>
                <a:gd name="connsiteY8" fmla="*/ 735390 h 1365820"/>
                <a:gd name="connsiteX9" fmla="*/ 1693319 w 2018309"/>
                <a:gd name="connsiteY9" fmla="*/ 1072331 h 1365820"/>
                <a:gd name="connsiteX10" fmla="*/ 1783735 w 2018309"/>
                <a:gd name="connsiteY10" fmla="*/ 1358092 h 1365820"/>
                <a:gd name="connsiteX11" fmla="*/ 1805140 w 2018309"/>
                <a:gd name="connsiteY11" fmla="*/ 1365820 h 1365820"/>
                <a:gd name="connsiteX12" fmla="*/ 399467 w 2018309"/>
                <a:gd name="connsiteY12" fmla="*/ 1365820 h 1365820"/>
                <a:gd name="connsiteX13" fmla="*/ 392792 w 2018309"/>
                <a:gd name="connsiteY13" fmla="*/ 1365820 h 1365820"/>
                <a:gd name="connsiteX14" fmla="*/ 386092 w 2018309"/>
                <a:gd name="connsiteY14" fmla="*/ 1365144 h 1365820"/>
                <a:gd name="connsiteX15" fmla="*/ 358624 w 2018309"/>
                <a:gd name="connsiteY15" fmla="*/ 1363758 h 1365820"/>
                <a:gd name="connsiteX16" fmla="*/ 0 w 2018309"/>
                <a:gd name="connsiteY16" fmla="*/ 966353 h 1365820"/>
                <a:gd name="connsiteX17" fmla="*/ 399467 w 2018309"/>
                <a:gd name="connsiteY17" fmla="*/ 566887 h 1365820"/>
                <a:gd name="connsiteX18" fmla="*/ 408404 w 2018309"/>
                <a:gd name="connsiteY18" fmla="*/ 567451 h 1365820"/>
                <a:gd name="connsiteX19" fmla="*/ 436182 w 2018309"/>
                <a:gd name="connsiteY19" fmla="*/ 533782 h 1365820"/>
                <a:gd name="connsiteX20" fmla="*/ 696526 w 2018309"/>
                <a:gd name="connsiteY20" fmla="*/ 425944 h 1365820"/>
                <a:gd name="connsiteX21" fmla="*/ 734460 w 2018309"/>
                <a:gd name="connsiteY21" fmla="*/ 429292 h 1365820"/>
                <a:gd name="connsiteX22" fmla="*/ 742979 w 2018309"/>
                <a:gd name="connsiteY22" fmla="*/ 344794 h 1365820"/>
                <a:gd name="connsiteX23" fmla="*/ 1166025 w 2018309"/>
                <a:gd name="connsiteY23" fmla="*/ 0 h 136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8309" h="1365820">
                  <a:moveTo>
                    <a:pt x="1166025" y="0"/>
                  </a:moveTo>
                  <a:cubicBezTo>
                    <a:pt x="1315080" y="0"/>
                    <a:pt x="1446497" y="75520"/>
                    <a:pt x="1524098" y="190386"/>
                  </a:cubicBezTo>
                  <a:lnTo>
                    <a:pt x="1545531" y="229874"/>
                  </a:lnTo>
                  <a:lnTo>
                    <a:pt x="1582699" y="216270"/>
                  </a:lnTo>
                  <a:cubicBezTo>
                    <a:pt x="1623264" y="203654"/>
                    <a:pt x="1666393" y="196857"/>
                    <a:pt x="1711109" y="196857"/>
                  </a:cubicBezTo>
                  <a:cubicBezTo>
                    <a:pt x="1830353" y="196857"/>
                    <a:pt x="1938308" y="245190"/>
                    <a:pt x="2016452" y="323334"/>
                  </a:cubicBezTo>
                  <a:lnTo>
                    <a:pt x="2018309" y="325585"/>
                  </a:lnTo>
                  <a:lnTo>
                    <a:pt x="1976616" y="319857"/>
                  </a:lnTo>
                  <a:cubicBezTo>
                    <a:pt x="1734592" y="319857"/>
                    <a:pt x="1534821" y="505200"/>
                    <a:pt x="1538393" y="735390"/>
                  </a:cubicBezTo>
                  <a:cubicBezTo>
                    <a:pt x="1566186" y="926287"/>
                    <a:pt x="1652429" y="968547"/>
                    <a:pt x="1693319" y="1072331"/>
                  </a:cubicBezTo>
                  <a:cubicBezTo>
                    <a:pt x="1734209" y="1176115"/>
                    <a:pt x="1694041" y="1316420"/>
                    <a:pt x="1783735" y="1358092"/>
                  </a:cubicBezTo>
                  <a:lnTo>
                    <a:pt x="1805140" y="1365820"/>
                  </a:lnTo>
                  <a:lnTo>
                    <a:pt x="399467" y="1365820"/>
                  </a:lnTo>
                  <a:lnTo>
                    <a:pt x="392792" y="1365820"/>
                  </a:lnTo>
                  <a:lnTo>
                    <a:pt x="386092" y="1365144"/>
                  </a:lnTo>
                  <a:lnTo>
                    <a:pt x="358624" y="1363758"/>
                  </a:lnTo>
                  <a:cubicBezTo>
                    <a:pt x="157190" y="1343301"/>
                    <a:pt x="0" y="1173184"/>
                    <a:pt x="0" y="966353"/>
                  </a:cubicBezTo>
                  <a:cubicBezTo>
                    <a:pt x="0" y="745734"/>
                    <a:pt x="178847" y="566887"/>
                    <a:pt x="399467" y="566887"/>
                  </a:cubicBezTo>
                  <a:lnTo>
                    <a:pt x="408404" y="567451"/>
                  </a:lnTo>
                  <a:lnTo>
                    <a:pt x="436182" y="533782"/>
                  </a:lnTo>
                  <a:cubicBezTo>
                    <a:pt x="502810" y="467155"/>
                    <a:pt x="594856" y="425944"/>
                    <a:pt x="696526" y="425944"/>
                  </a:cubicBezTo>
                  <a:lnTo>
                    <a:pt x="734460" y="429292"/>
                  </a:lnTo>
                  <a:lnTo>
                    <a:pt x="742979" y="344794"/>
                  </a:lnTo>
                  <a:cubicBezTo>
                    <a:pt x="783245" y="148020"/>
                    <a:pt x="957349" y="0"/>
                    <a:pt x="1166025"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2800" dirty="0">
                <a:solidFill>
                  <a:srgbClr val="FFFFFF"/>
                </a:solidFill>
                <a:cs typeface="Arial" panose="020B0604020202020204" pitchFamily="34" charset="0"/>
              </a:endParaRPr>
            </a:p>
          </p:txBody>
        </p:sp>
        <p:sp>
          <p:nvSpPr>
            <p:cNvPr id="51" name="Freeform 18"/>
            <p:cNvSpPr>
              <a:spLocks noEditPoints="1"/>
            </p:cNvSpPr>
            <p:nvPr/>
          </p:nvSpPr>
          <p:spPr bwMode="black">
            <a:xfrm rot="17995606">
              <a:off x="5104910" y="2608922"/>
              <a:ext cx="1203562" cy="945081"/>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ln>
                  <a:solidFill>
                    <a:srgbClr val="676767">
                      <a:alpha val="0"/>
                    </a:srgbClr>
                  </a:solidFill>
                </a:ln>
                <a:solidFill>
                  <a:srgbClr val="676767"/>
                </a:solidFill>
                <a:cs typeface="Arial" panose="020B0604020202020204" pitchFamily="34" charset="0"/>
              </a:endParaRPr>
            </a:p>
          </p:txBody>
        </p:sp>
      </p:grpSp>
      <p:sp>
        <p:nvSpPr>
          <p:cNvPr id="46" name="Oval 45"/>
          <p:cNvSpPr/>
          <p:nvPr/>
        </p:nvSpPr>
        <p:spPr>
          <a:xfrm>
            <a:off x="989035"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sp>
        <p:nvSpPr>
          <p:cNvPr id="52" name="Freeform 18"/>
          <p:cNvSpPr>
            <a:spLocks noEditPoints="1"/>
          </p:cNvSpPr>
          <p:nvPr/>
        </p:nvSpPr>
        <p:spPr bwMode="black">
          <a:xfrm rot="17995606">
            <a:off x="1198998" y="3754251"/>
            <a:ext cx="827183" cy="649533"/>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1600" dirty="0">
              <a:ln>
                <a:solidFill>
                  <a:srgbClr val="676767">
                    <a:alpha val="0"/>
                  </a:srgbClr>
                </a:solidFill>
              </a:ln>
              <a:solidFill>
                <a:srgbClr val="676767"/>
              </a:solidFill>
              <a:cs typeface="Arial" panose="020B0604020202020204" pitchFamily="34" charset="0"/>
            </a:endParaRPr>
          </a:p>
        </p:txBody>
      </p:sp>
      <p:sp>
        <p:nvSpPr>
          <p:cNvPr id="47" name="Oval 46"/>
          <p:cNvSpPr/>
          <p:nvPr/>
        </p:nvSpPr>
        <p:spPr>
          <a:xfrm>
            <a:off x="4924809"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pic>
        <p:nvPicPr>
          <p:cNvPr id="37" name="Picture 43" descr="AccessPoin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119056" y="3780681"/>
            <a:ext cx="974749" cy="672873"/>
          </a:xfrm>
          <a:prstGeom prst="rect">
            <a:avLst/>
          </a:prstGeom>
          <a:noFill/>
        </p:spPr>
      </p:pic>
      <p:sp>
        <p:nvSpPr>
          <p:cNvPr id="32" name="TextBox 31"/>
          <p:cNvSpPr txBox="1"/>
          <p:nvPr/>
        </p:nvSpPr>
        <p:spPr>
          <a:xfrm>
            <a:off x="1072355" y="4817724"/>
            <a:ext cx="1196604" cy="338554"/>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Device</a:t>
            </a:r>
          </a:p>
        </p:txBody>
      </p:sp>
      <p:sp>
        <p:nvSpPr>
          <p:cNvPr id="33" name="TextBox 32"/>
          <p:cNvSpPr txBox="1"/>
          <p:nvPr/>
        </p:nvSpPr>
        <p:spPr>
          <a:xfrm>
            <a:off x="5040603" y="4749135"/>
            <a:ext cx="1196604" cy="584775"/>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MUD Manager</a:t>
            </a:r>
          </a:p>
        </p:txBody>
      </p:sp>
      <p:sp>
        <p:nvSpPr>
          <p:cNvPr id="42" name="Cloud 41"/>
          <p:cNvSpPr/>
          <p:nvPr/>
        </p:nvSpPr>
        <p:spPr>
          <a:xfrm>
            <a:off x="7091485" y="3566622"/>
            <a:ext cx="1884891" cy="1100991"/>
          </a:xfrm>
          <a:prstGeom prst="clou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rgbClr val="FFFFFF"/>
                </a:solidFill>
                <a:cs typeface="Arial" panose="020B0604020202020204" pitchFamily="34" charset="0"/>
              </a:rPr>
              <a:t>Internet</a:t>
            </a:r>
          </a:p>
        </p:txBody>
      </p:sp>
      <p:cxnSp>
        <p:nvCxnSpPr>
          <p:cNvPr id="14" name="Straight Arrow Connector 13"/>
          <p:cNvCxnSpPr/>
          <p:nvPr/>
        </p:nvCxnSpPr>
        <p:spPr>
          <a:xfrm>
            <a:off x="6288055" y="4101552"/>
            <a:ext cx="762987" cy="0"/>
          </a:xfrm>
          <a:prstGeom prst="straightConnector1">
            <a:avLst/>
          </a:prstGeom>
          <a:ln w="38100">
            <a:solidFill>
              <a:srgbClr val="5EB6DF"/>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8976376" y="4117116"/>
            <a:ext cx="762987" cy="0"/>
          </a:xfrm>
          <a:prstGeom prst="straightConnector1">
            <a:avLst/>
          </a:prstGeom>
          <a:ln w="38100">
            <a:solidFill>
              <a:srgbClr val="5EB6DF"/>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3" name="AutoShape 67"/>
          <p:cNvSpPr>
            <a:spLocks noChangeAspect="1" noChangeArrowheads="1" noTextEdit="1"/>
          </p:cNvSpPr>
          <p:nvPr/>
        </p:nvSpPr>
        <p:spPr bwMode="auto">
          <a:xfrm rot="1009058" flipH="1">
            <a:off x="2152031" y="4742870"/>
            <a:ext cx="103660" cy="994247"/>
          </a:xfrm>
          <a:prstGeom prst="rect">
            <a:avLst/>
          </a:prstGeom>
          <a:noFill/>
          <a:ln w="9525">
            <a:noFill/>
            <a:miter lim="800000"/>
            <a:headEnd/>
            <a:tailEnd/>
          </a:ln>
        </p:spPr>
        <p:txBody>
          <a:bodyPr/>
          <a:lstStyle/>
          <a:p>
            <a:endParaRPr lang="en-US" sz="2400">
              <a:solidFill>
                <a:srgbClr val="676767"/>
              </a:solidFill>
              <a:cs typeface="Arial" panose="020B0604020202020204" pitchFamily="34" charset="0"/>
            </a:endParaRPr>
          </a:p>
        </p:txBody>
      </p:sp>
      <p:grpSp>
        <p:nvGrpSpPr>
          <p:cNvPr id="61" name="Group 60"/>
          <p:cNvGrpSpPr/>
          <p:nvPr/>
        </p:nvGrpSpPr>
        <p:grpSpPr>
          <a:xfrm rot="10800000" flipH="1">
            <a:off x="3837588" y="3910053"/>
            <a:ext cx="1218768" cy="427697"/>
            <a:chOff x="2224947" y="3978963"/>
            <a:chExt cx="2713293" cy="427697"/>
          </a:xfrm>
        </p:grpSpPr>
        <p:grpSp>
          <p:nvGrpSpPr>
            <p:cNvPr id="65" name="Group 66"/>
            <p:cNvGrpSpPr>
              <a:grpSpLocks noChangeAspect="1"/>
            </p:cNvGrpSpPr>
            <p:nvPr/>
          </p:nvGrpSpPr>
          <p:grpSpPr bwMode="auto">
            <a:xfrm rot="16200000">
              <a:off x="3382733" y="2910632"/>
              <a:ext cx="233915" cy="2549488"/>
              <a:chOff x="5292" y="2028"/>
              <a:chExt cx="174" cy="2086"/>
            </a:xfrm>
          </p:grpSpPr>
          <p:sp>
            <p:nvSpPr>
              <p:cNvPr id="67" name="Freeform 68"/>
              <p:cNvSpPr>
                <a:spLocks/>
              </p:cNvSpPr>
              <p:nvPr/>
            </p:nvSpPr>
            <p:spPr bwMode="auto">
              <a:xfrm>
                <a:off x="5292" y="2028"/>
                <a:ext cx="174" cy="2086"/>
              </a:xfrm>
              <a:custGeom>
                <a:avLst/>
                <a:gdLst/>
                <a:ahLst/>
                <a:cxnLst>
                  <a:cxn ang="0">
                    <a:pos x="38" y="2060"/>
                  </a:cxn>
                  <a:cxn ang="0">
                    <a:pos x="4" y="2020"/>
                  </a:cxn>
                  <a:cxn ang="0">
                    <a:pos x="16" y="1974"/>
                  </a:cxn>
                  <a:cxn ang="0">
                    <a:pos x="70" y="1936"/>
                  </a:cxn>
                  <a:cxn ang="0">
                    <a:pos x="146" y="1896"/>
                  </a:cxn>
                  <a:cxn ang="0">
                    <a:pos x="174" y="1846"/>
                  </a:cxn>
                  <a:cxn ang="0">
                    <a:pos x="154" y="1802"/>
                  </a:cxn>
                  <a:cxn ang="0">
                    <a:pos x="110" y="1774"/>
                  </a:cxn>
                  <a:cxn ang="0">
                    <a:pos x="42" y="1734"/>
                  </a:cxn>
                  <a:cxn ang="0">
                    <a:pos x="6" y="1678"/>
                  </a:cxn>
                  <a:cxn ang="0">
                    <a:pos x="24" y="1648"/>
                  </a:cxn>
                  <a:cxn ang="0">
                    <a:pos x="82" y="1610"/>
                  </a:cxn>
                  <a:cxn ang="0">
                    <a:pos x="146" y="1576"/>
                  </a:cxn>
                  <a:cxn ang="0">
                    <a:pos x="172" y="1532"/>
                  </a:cxn>
                  <a:cxn ang="0">
                    <a:pos x="158" y="1488"/>
                  </a:cxn>
                  <a:cxn ang="0">
                    <a:pos x="88" y="1448"/>
                  </a:cxn>
                  <a:cxn ang="0">
                    <a:pos x="38" y="1420"/>
                  </a:cxn>
                  <a:cxn ang="0">
                    <a:pos x="12" y="1390"/>
                  </a:cxn>
                  <a:cxn ang="0">
                    <a:pos x="4" y="1352"/>
                  </a:cxn>
                  <a:cxn ang="0">
                    <a:pos x="52" y="1304"/>
                  </a:cxn>
                  <a:cxn ang="0">
                    <a:pos x="136" y="1256"/>
                  </a:cxn>
                  <a:cxn ang="0">
                    <a:pos x="172" y="1218"/>
                  </a:cxn>
                  <a:cxn ang="0">
                    <a:pos x="164" y="1174"/>
                  </a:cxn>
                  <a:cxn ang="0">
                    <a:pos x="120" y="1144"/>
                  </a:cxn>
                  <a:cxn ang="0">
                    <a:pos x="52" y="1110"/>
                  </a:cxn>
                  <a:cxn ang="0">
                    <a:pos x="8" y="1064"/>
                  </a:cxn>
                  <a:cxn ang="0">
                    <a:pos x="2" y="1034"/>
                  </a:cxn>
                  <a:cxn ang="0">
                    <a:pos x="24" y="998"/>
                  </a:cxn>
                  <a:cxn ang="0">
                    <a:pos x="100" y="960"/>
                  </a:cxn>
                  <a:cxn ang="0">
                    <a:pos x="152" y="928"/>
                  </a:cxn>
                  <a:cxn ang="0">
                    <a:pos x="166" y="904"/>
                  </a:cxn>
                  <a:cxn ang="0">
                    <a:pos x="170" y="880"/>
                  </a:cxn>
                  <a:cxn ang="0">
                    <a:pos x="160" y="852"/>
                  </a:cxn>
                  <a:cxn ang="0">
                    <a:pos x="136" y="828"/>
                  </a:cxn>
                  <a:cxn ang="0">
                    <a:pos x="58" y="790"/>
                  </a:cxn>
                  <a:cxn ang="0">
                    <a:pos x="14" y="754"/>
                  </a:cxn>
                  <a:cxn ang="0">
                    <a:pos x="6" y="738"/>
                  </a:cxn>
                  <a:cxn ang="0">
                    <a:pos x="0" y="726"/>
                  </a:cxn>
                  <a:cxn ang="0">
                    <a:pos x="12" y="694"/>
                  </a:cxn>
                  <a:cxn ang="0">
                    <a:pos x="60" y="658"/>
                  </a:cxn>
                  <a:cxn ang="0">
                    <a:pos x="142" y="610"/>
                  </a:cxn>
                  <a:cxn ang="0">
                    <a:pos x="172" y="566"/>
                  </a:cxn>
                  <a:cxn ang="0">
                    <a:pos x="154" y="528"/>
                  </a:cxn>
                  <a:cxn ang="0">
                    <a:pos x="96" y="486"/>
                  </a:cxn>
                  <a:cxn ang="0">
                    <a:pos x="30" y="452"/>
                  </a:cxn>
                  <a:cxn ang="0">
                    <a:pos x="6" y="416"/>
                  </a:cxn>
                  <a:cxn ang="0">
                    <a:pos x="10" y="380"/>
                  </a:cxn>
                  <a:cxn ang="0">
                    <a:pos x="30" y="352"/>
                  </a:cxn>
                  <a:cxn ang="0">
                    <a:pos x="90" y="320"/>
                  </a:cxn>
                  <a:cxn ang="0">
                    <a:pos x="152" y="278"/>
                  </a:cxn>
                  <a:cxn ang="0">
                    <a:pos x="174" y="240"/>
                  </a:cxn>
                  <a:cxn ang="0">
                    <a:pos x="158" y="202"/>
                  </a:cxn>
                  <a:cxn ang="0">
                    <a:pos x="96" y="168"/>
                  </a:cxn>
                  <a:cxn ang="0">
                    <a:pos x="44" y="144"/>
                  </a:cxn>
                  <a:cxn ang="0">
                    <a:pos x="8" y="98"/>
                  </a:cxn>
                  <a:cxn ang="0">
                    <a:pos x="8" y="50"/>
                  </a:cxn>
                  <a:cxn ang="0">
                    <a:pos x="58" y="16"/>
                  </a:cxn>
                </a:cxnLst>
                <a:rect l="0" t="0" r="r" b="b"/>
                <a:pathLst>
                  <a:path w="174" h="2086">
                    <a:moveTo>
                      <a:pt x="92" y="2086"/>
                    </a:moveTo>
                    <a:lnTo>
                      <a:pt x="66" y="2076"/>
                    </a:lnTo>
                    <a:lnTo>
                      <a:pt x="38" y="2060"/>
                    </a:lnTo>
                    <a:lnTo>
                      <a:pt x="24" y="2050"/>
                    </a:lnTo>
                    <a:lnTo>
                      <a:pt x="10" y="2036"/>
                    </a:lnTo>
                    <a:lnTo>
                      <a:pt x="4" y="2020"/>
                    </a:lnTo>
                    <a:lnTo>
                      <a:pt x="4" y="2004"/>
                    </a:lnTo>
                    <a:lnTo>
                      <a:pt x="6" y="1990"/>
                    </a:lnTo>
                    <a:lnTo>
                      <a:pt x="16" y="1974"/>
                    </a:lnTo>
                    <a:lnTo>
                      <a:pt x="30" y="1960"/>
                    </a:lnTo>
                    <a:lnTo>
                      <a:pt x="46" y="1948"/>
                    </a:lnTo>
                    <a:lnTo>
                      <a:pt x="70" y="1936"/>
                    </a:lnTo>
                    <a:lnTo>
                      <a:pt x="98" y="1924"/>
                    </a:lnTo>
                    <a:lnTo>
                      <a:pt x="122" y="1912"/>
                    </a:lnTo>
                    <a:lnTo>
                      <a:pt x="146" y="1896"/>
                    </a:lnTo>
                    <a:lnTo>
                      <a:pt x="158" y="1882"/>
                    </a:lnTo>
                    <a:lnTo>
                      <a:pt x="170" y="1866"/>
                    </a:lnTo>
                    <a:lnTo>
                      <a:pt x="174" y="1846"/>
                    </a:lnTo>
                    <a:lnTo>
                      <a:pt x="172" y="1834"/>
                    </a:lnTo>
                    <a:lnTo>
                      <a:pt x="168" y="1824"/>
                    </a:lnTo>
                    <a:lnTo>
                      <a:pt x="154" y="1802"/>
                    </a:lnTo>
                    <a:lnTo>
                      <a:pt x="156" y="1806"/>
                    </a:lnTo>
                    <a:lnTo>
                      <a:pt x="138" y="1790"/>
                    </a:lnTo>
                    <a:lnTo>
                      <a:pt x="110" y="1774"/>
                    </a:lnTo>
                    <a:lnTo>
                      <a:pt x="86" y="1760"/>
                    </a:lnTo>
                    <a:lnTo>
                      <a:pt x="60" y="1746"/>
                    </a:lnTo>
                    <a:lnTo>
                      <a:pt x="42" y="1734"/>
                    </a:lnTo>
                    <a:lnTo>
                      <a:pt x="24" y="1718"/>
                    </a:lnTo>
                    <a:lnTo>
                      <a:pt x="12" y="1698"/>
                    </a:lnTo>
                    <a:lnTo>
                      <a:pt x="6" y="1678"/>
                    </a:lnTo>
                    <a:lnTo>
                      <a:pt x="10" y="1664"/>
                    </a:lnTo>
                    <a:lnTo>
                      <a:pt x="16" y="1658"/>
                    </a:lnTo>
                    <a:lnTo>
                      <a:pt x="24" y="1648"/>
                    </a:lnTo>
                    <a:lnTo>
                      <a:pt x="32" y="1638"/>
                    </a:lnTo>
                    <a:lnTo>
                      <a:pt x="54" y="1624"/>
                    </a:lnTo>
                    <a:lnTo>
                      <a:pt x="82" y="1610"/>
                    </a:lnTo>
                    <a:lnTo>
                      <a:pt x="102" y="1602"/>
                    </a:lnTo>
                    <a:lnTo>
                      <a:pt x="120" y="1592"/>
                    </a:lnTo>
                    <a:lnTo>
                      <a:pt x="146" y="1576"/>
                    </a:lnTo>
                    <a:lnTo>
                      <a:pt x="162" y="1558"/>
                    </a:lnTo>
                    <a:lnTo>
                      <a:pt x="168" y="1544"/>
                    </a:lnTo>
                    <a:lnTo>
                      <a:pt x="172" y="1532"/>
                    </a:lnTo>
                    <a:lnTo>
                      <a:pt x="172" y="1514"/>
                    </a:lnTo>
                    <a:lnTo>
                      <a:pt x="166" y="1502"/>
                    </a:lnTo>
                    <a:lnTo>
                      <a:pt x="158" y="1488"/>
                    </a:lnTo>
                    <a:lnTo>
                      <a:pt x="142" y="1476"/>
                    </a:lnTo>
                    <a:lnTo>
                      <a:pt x="120" y="1464"/>
                    </a:lnTo>
                    <a:lnTo>
                      <a:pt x="88" y="1448"/>
                    </a:lnTo>
                    <a:lnTo>
                      <a:pt x="62" y="1436"/>
                    </a:lnTo>
                    <a:lnTo>
                      <a:pt x="50" y="1428"/>
                    </a:lnTo>
                    <a:lnTo>
                      <a:pt x="38" y="1420"/>
                    </a:lnTo>
                    <a:lnTo>
                      <a:pt x="28" y="1408"/>
                    </a:lnTo>
                    <a:lnTo>
                      <a:pt x="22" y="1402"/>
                    </a:lnTo>
                    <a:lnTo>
                      <a:pt x="12" y="1390"/>
                    </a:lnTo>
                    <a:lnTo>
                      <a:pt x="4" y="1376"/>
                    </a:lnTo>
                    <a:lnTo>
                      <a:pt x="2" y="1362"/>
                    </a:lnTo>
                    <a:lnTo>
                      <a:pt x="4" y="1352"/>
                    </a:lnTo>
                    <a:lnTo>
                      <a:pt x="12" y="1336"/>
                    </a:lnTo>
                    <a:lnTo>
                      <a:pt x="26" y="1320"/>
                    </a:lnTo>
                    <a:lnTo>
                      <a:pt x="52" y="1304"/>
                    </a:lnTo>
                    <a:lnTo>
                      <a:pt x="92" y="1282"/>
                    </a:lnTo>
                    <a:lnTo>
                      <a:pt x="118" y="1268"/>
                    </a:lnTo>
                    <a:lnTo>
                      <a:pt x="136" y="1256"/>
                    </a:lnTo>
                    <a:lnTo>
                      <a:pt x="150" y="1246"/>
                    </a:lnTo>
                    <a:lnTo>
                      <a:pt x="168" y="1228"/>
                    </a:lnTo>
                    <a:lnTo>
                      <a:pt x="172" y="1218"/>
                    </a:lnTo>
                    <a:lnTo>
                      <a:pt x="174" y="1206"/>
                    </a:lnTo>
                    <a:lnTo>
                      <a:pt x="172" y="1190"/>
                    </a:lnTo>
                    <a:lnTo>
                      <a:pt x="164" y="1174"/>
                    </a:lnTo>
                    <a:lnTo>
                      <a:pt x="152" y="1164"/>
                    </a:lnTo>
                    <a:lnTo>
                      <a:pt x="136" y="1152"/>
                    </a:lnTo>
                    <a:lnTo>
                      <a:pt x="120" y="1144"/>
                    </a:lnTo>
                    <a:lnTo>
                      <a:pt x="100" y="1134"/>
                    </a:lnTo>
                    <a:lnTo>
                      <a:pt x="78" y="1124"/>
                    </a:lnTo>
                    <a:lnTo>
                      <a:pt x="52" y="1110"/>
                    </a:lnTo>
                    <a:lnTo>
                      <a:pt x="30" y="1094"/>
                    </a:lnTo>
                    <a:lnTo>
                      <a:pt x="16" y="1078"/>
                    </a:lnTo>
                    <a:lnTo>
                      <a:pt x="8" y="1064"/>
                    </a:lnTo>
                    <a:lnTo>
                      <a:pt x="4" y="1056"/>
                    </a:lnTo>
                    <a:lnTo>
                      <a:pt x="2" y="1044"/>
                    </a:lnTo>
                    <a:lnTo>
                      <a:pt x="2" y="1034"/>
                    </a:lnTo>
                    <a:lnTo>
                      <a:pt x="8" y="1020"/>
                    </a:lnTo>
                    <a:lnTo>
                      <a:pt x="18" y="1006"/>
                    </a:lnTo>
                    <a:lnTo>
                      <a:pt x="24" y="998"/>
                    </a:lnTo>
                    <a:lnTo>
                      <a:pt x="38" y="990"/>
                    </a:lnTo>
                    <a:lnTo>
                      <a:pt x="70" y="972"/>
                    </a:lnTo>
                    <a:lnTo>
                      <a:pt x="100" y="960"/>
                    </a:lnTo>
                    <a:lnTo>
                      <a:pt x="118" y="952"/>
                    </a:lnTo>
                    <a:lnTo>
                      <a:pt x="134" y="942"/>
                    </a:lnTo>
                    <a:lnTo>
                      <a:pt x="152" y="928"/>
                    </a:lnTo>
                    <a:lnTo>
                      <a:pt x="160" y="916"/>
                    </a:lnTo>
                    <a:lnTo>
                      <a:pt x="164" y="912"/>
                    </a:lnTo>
                    <a:lnTo>
                      <a:pt x="166" y="904"/>
                    </a:lnTo>
                    <a:lnTo>
                      <a:pt x="170" y="898"/>
                    </a:lnTo>
                    <a:lnTo>
                      <a:pt x="172" y="890"/>
                    </a:lnTo>
                    <a:lnTo>
                      <a:pt x="170" y="880"/>
                    </a:lnTo>
                    <a:lnTo>
                      <a:pt x="168" y="872"/>
                    </a:lnTo>
                    <a:lnTo>
                      <a:pt x="166" y="862"/>
                    </a:lnTo>
                    <a:lnTo>
                      <a:pt x="160" y="852"/>
                    </a:lnTo>
                    <a:lnTo>
                      <a:pt x="156" y="848"/>
                    </a:lnTo>
                    <a:lnTo>
                      <a:pt x="148" y="838"/>
                    </a:lnTo>
                    <a:lnTo>
                      <a:pt x="136" y="828"/>
                    </a:lnTo>
                    <a:lnTo>
                      <a:pt x="112" y="814"/>
                    </a:lnTo>
                    <a:lnTo>
                      <a:pt x="82" y="802"/>
                    </a:lnTo>
                    <a:lnTo>
                      <a:pt x="58" y="790"/>
                    </a:lnTo>
                    <a:lnTo>
                      <a:pt x="42" y="780"/>
                    </a:lnTo>
                    <a:lnTo>
                      <a:pt x="28" y="770"/>
                    </a:lnTo>
                    <a:lnTo>
                      <a:pt x="14" y="754"/>
                    </a:lnTo>
                    <a:lnTo>
                      <a:pt x="10" y="748"/>
                    </a:lnTo>
                    <a:lnTo>
                      <a:pt x="6" y="742"/>
                    </a:lnTo>
                    <a:lnTo>
                      <a:pt x="6" y="738"/>
                    </a:lnTo>
                    <a:lnTo>
                      <a:pt x="8" y="744"/>
                    </a:lnTo>
                    <a:lnTo>
                      <a:pt x="2" y="734"/>
                    </a:lnTo>
                    <a:lnTo>
                      <a:pt x="0" y="726"/>
                    </a:lnTo>
                    <a:lnTo>
                      <a:pt x="4" y="712"/>
                    </a:lnTo>
                    <a:lnTo>
                      <a:pt x="6" y="702"/>
                    </a:lnTo>
                    <a:lnTo>
                      <a:pt x="12" y="694"/>
                    </a:lnTo>
                    <a:lnTo>
                      <a:pt x="22" y="684"/>
                    </a:lnTo>
                    <a:lnTo>
                      <a:pt x="42" y="668"/>
                    </a:lnTo>
                    <a:lnTo>
                      <a:pt x="60" y="658"/>
                    </a:lnTo>
                    <a:lnTo>
                      <a:pt x="88" y="642"/>
                    </a:lnTo>
                    <a:lnTo>
                      <a:pt x="120" y="626"/>
                    </a:lnTo>
                    <a:lnTo>
                      <a:pt x="142" y="610"/>
                    </a:lnTo>
                    <a:lnTo>
                      <a:pt x="162" y="592"/>
                    </a:lnTo>
                    <a:lnTo>
                      <a:pt x="168" y="580"/>
                    </a:lnTo>
                    <a:lnTo>
                      <a:pt x="172" y="566"/>
                    </a:lnTo>
                    <a:lnTo>
                      <a:pt x="166" y="546"/>
                    </a:lnTo>
                    <a:lnTo>
                      <a:pt x="158" y="532"/>
                    </a:lnTo>
                    <a:lnTo>
                      <a:pt x="154" y="528"/>
                    </a:lnTo>
                    <a:lnTo>
                      <a:pt x="136" y="512"/>
                    </a:lnTo>
                    <a:lnTo>
                      <a:pt x="114" y="496"/>
                    </a:lnTo>
                    <a:lnTo>
                      <a:pt x="96" y="486"/>
                    </a:lnTo>
                    <a:lnTo>
                      <a:pt x="74" y="476"/>
                    </a:lnTo>
                    <a:lnTo>
                      <a:pt x="50" y="464"/>
                    </a:lnTo>
                    <a:lnTo>
                      <a:pt x="30" y="452"/>
                    </a:lnTo>
                    <a:lnTo>
                      <a:pt x="14" y="434"/>
                    </a:lnTo>
                    <a:lnTo>
                      <a:pt x="10" y="424"/>
                    </a:lnTo>
                    <a:lnTo>
                      <a:pt x="6" y="416"/>
                    </a:lnTo>
                    <a:lnTo>
                      <a:pt x="4" y="404"/>
                    </a:lnTo>
                    <a:lnTo>
                      <a:pt x="4" y="392"/>
                    </a:lnTo>
                    <a:lnTo>
                      <a:pt x="10" y="380"/>
                    </a:lnTo>
                    <a:lnTo>
                      <a:pt x="16" y="368"/>
                    </a:lnTo>
                    <a:lnTo>
                      <a:pt x="26" y="358"/>
                    </a:lnTo>
                    <a:lnTo>
                      <a:pt x="30" y="352"/>
                    </a:lnTo>
                    <a:lnTo>
                      <a:pt x="48" y="342"/>
                    </a:lnTo>
                    <a:lnTo>
                      <a:pt x="64" y="332"/>
                    </a:lnTo>
                    <a:lnTo>
                      <a:pt x="90" y="320"/>
                    </a:lnTo>
                    <a:lnTo>
                      <a:pt x="112" y="308"/>
                    </a:lnTo>
                    <a:lnTo>
                      <a:pt x="134" y="294"/>
                    </a:lnTo>
                    <a:lnTo>
                      <a:pt x="152" y="278"/>
                    </a:lnTo>
                    <a:lnTo>
                      <a:pt x="162" y="266"/>
                    </a:lnTo>
                    <a:lnTo>
                      <a:pt x="170" y="256"/>
                    </a:lnTo>
                    <a:lnTo>
                      <a:pt x="174" y="240"/>
                    </a:lnTo>
                    <a:lnTo>
                      <a:pt x="172" y="226"/>
                    </a:lnTo>
                    <a:lnTo>
                      <a:pt x="166" y="212"/>
                    </a:lnTo>
                    <a:lnTo>
                      <a:pt x="158" y="202"/>
                    </a:lnTo>
                    <a:lnTo>
                      <a:pt x="136" y="188"/>
                    </a:lnTo>
                    <a:lnTo>
                      <a:pt x="114" y="176"/>
                    </a:lnTo>
                    <a:lnTo>
                      <a:pt x="96" y="168"/>
                    </a:lnTo>
                    <a:lnTo>
                      <a:pt x="78" y="162"/>
                    </a:lnTo>
                    <a:lnTo>
                      <a:pt x="62" y="154"/>
                    </a:lnTo>
                    <a:lnTo>
                      <a:pt x="44" y="144"/>
                    </a:lnTo>
                    <a:lnTo>
                      <a:pt x="30" y="132"/>
                    </a:lnTo>
                    <a:lnTo>
                      <a:pt x="20" y="122"/>
                    </a:lnTo>
                    <a:lnTo>
                      <a:pt x="8" y="98"/>
                    </a:lnTo>
                    <a:lnTo>
                      <a:pt x="0" y="74"/>
                    </a:lnTo>
                    <a:lnTo>
                      <a:pt x="6" y="58"/>
                    </a:lnTo>
                    <a:lnTo>
                      <a:pt x="8" y="50"/>
                    </a:lnTo>
                    <a:lnTo>
                      <a:pt x="20" y="42"/>
                    </a:lnTo>
                    <a:lnTo>
                      <a:pt x="32" y="30"/>
                    </a:lnTo>
                    <a:lnTo>
                      <a:pt x="58" y="16"/>
                    </a:lnTo>
                    <a:lnTo>
                      <a:pt x="76" y="6"/>
                    </a:lnTo>
                    <a:lnTo>
                      <a:pt x="86" y="0"/>
                    </a:lnTo>
                  </a:path>
                </a:pathLst>
              </a:custGeom>
              <a:noFill/>
              <a:ln w="38100">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sp>
            <p:nvSpPr>
              <p:cNvPr id="68" name="Freeform 69"/>
              <p:cNvSpPr>
                <a:spLocks/>
              </p:cNvSpPr>
              <p:nvPr/>
            </p:nvSpPr>
            <p:spPr bwMode="auto">
              <a:xfrm>
                <a:off x="5292" y="2028"/>
                <a:ext cx="174" cy="2084"/>
              </a:xfrm>
              <a:custGeom>
                <a:avLst/>
                <a:gdLst/>
                <a:ahLst/>
                <a:cxnLst>
                  <a:cxn ang="0">
                    <a:pos x="136" y="2058"/>
                  </a:cxn>
                  <a:cxn ang="0">
                    <a:pos x="170" y="2018"/>
                  </a:cxn>
                  <a:cxn ang="0">
                    <a:pos x="158" y="1972"/>
                  </a:cxn>
                  <a:cxn ang="0">
                    <a:pos x="104" y="1934"/>
                  </a:cxn>
                  <a:cxn ang="0">
                    <a:pos x="28" y="1894"/>
                  </a:cxn>
                  <a:cxn ang="0">
                    <a:pos x="0" y="1844"/>
                  </a:cxn>
                  <a:cxn ang="0">
                    <a:pos x="20" y="1800"/>
                  </a:cxn>
                  <a:cxn ang="0">
                    <a:pos x="64" y="1774"/>
                  </a:cxn>
                  <a:cxn ang="0">
                    <a:pos x="132" y="1732"/>
                  </a:cxn>
                  <a:cxn ang="0">
                    <a:pos x="168" y="1676"/>
                  </a:cxn>
                  <a:cxn ang="0">
                    <a:pos x="150" y="1646"/>
                  </a:cxn>
                  <a:cxn ang="0">
                    <a:pos x="92" y="1608"/>
                  </a:cxn>
                  <a:cxn ang="0">
                    <a:pos x="28" y="1574"/>
                  </a:cxn>
                  <a:cxn ang="0">
                    <a:pos x="2" y="1530"/>
                  </a:cxn>
                  <a:cxn ang="0">
                    <a:pos x="16" y="1486"/>
                  </a:cxn>
                  <a:cxn ang="0">
                    <a:pos x="86" y="1448"/>
                  </a:cxn>
                  <a:cxn ang="0">
                    <a:pos x="136" y="1418"/>
                  </a:cxn>
                  <a:cxn ang="0">
                    <a:pos x="162" y="1388"/>
                  </a:cxn>
                  <a:cxn ang="0">
                    <a:pos x="170" y="1350"/>
                  </a:cxn>
                  <a:cxn ang="0">
                    <a:pos x="122" y="1302"/>
                  </a:cxn>
                  <a:cxn ang="0">
                    <a:pos x="38" y="1254"/>
                  </a:cxn>
                  <a:cxn ang="0">
                    <a:pos x="2" y="1216"/>
                  </a:cxn>
                  <a:cxn ang="0">
                    <a:pos x="10" y="1174"/>
                  </a:cxn>
                  <a:cxn ang="0">
                    <a:pos x="54" y="1142"/>
                  </a:cxn>
                  <a:cxn ang="0">
                    <a:pos x="122" y="1108"/>
                  </a:cxn>
                  <a:cxn ang="0">
                    <a:pos x="166" y="1064"/>
                  </a:cxn>
                  <a:cxn ang="0">
                    <a:pos x="172" y="1032"/>
                  </a:cxn>
                  <a:cxn ang="0">
                    <a:pos x="150" y="998"/>
                  </a:cxn>
                  <a:cxn ang="0">
                    <a:pos x="74" y="958"/>
                  </a:cxn>
                  <a:cxn ang="0">
                    <a:pos x="22" y="926"/>
                  </a:cxn>
                  <a:cxn ang="0">
                    <a:pos x="8" y="904"/>
                  </a:cxn>
                  <a:cxn ang="0">
                    <a:pos x="4" y="878"/>
                  </a:cxn>
                  <a:cxn ang="0">
                    <a:pos x="14" y="852"/>
                  </a:cxn>
                  <a:cxn ang="0">
                    <a:pos x="38" y="826"/>
                  </a:cxn>
                  <a:cxn ang="0">
                    <a:pos x="116" y="788"/>
                  </a:cxn>
                  <a:cxn ang="0">
                    <a:pos x="160" y="754"/>
                  </a:cxn>
                  <a:cxn ang="0">
                    <a:pos x="168" y="738"/>
                  </a:cxn>
                  <a:cxn ang="0">
                    <a:pos x="174" y="724"/>
                  </a:cxn>
                  <a:cxn ang="0">
                    <a:pos x="162" y="694"/>
                  </a:cxn>
                  <a:cxn ang="0">
                    <a:pos x="114" y="656"/>
                  </a:cxn>
                  <a:cxn ang="0">
                    <a:pos x="32" y="608"/>
                  </a:cxn>
                  <a:cxn ang="0">
                    <a:pos x="2" y="564"/>
                  </a:cxn>
                  <a:cxn ang="0">
                    <a:pos x="20" y="526"/>
                  </a:cxn>
                  <a:cxn ang="0">
                    <a:pos x="78" y="484"/>
                  </a:cxn>
                  <a:cxn ang="0">
                    <a:pos x="144" y="450"/>
                  </a:cxn>
                  <a:cxn ang="0">
                    <a:pos x="168" y="414"/>
                  </a:cxn>
                  <a:cxn ang="0">
                    <a:pos x="164" y="378"/>
                  </a:cxn>
                  <a:cxn ang="0">
                    <a:pos x="144" y="352"/>
                  </a:cxn>
                  <a:cxn ang="0">
                    <a:pos x="84" y="318"/>
                  </a:cxn>
                  <a:cxn ang="0">
                    <a:pos x="22" y="276"/>
                  </a:cxn>
                  <a:cxn ang="0">
                    <a:pos x="0" y="240"/>
                  </a:cxn>
                  <a:cxn ang="0">
                    <a:pos x="16" y="200"/>
                  </a:cxn>
                  <a:cxn ang="0">
                    <a:pos x="78" y="166"/>
                  </a:cxn>
                  <a:cxn ang="0">
                    <a:pos x="130" y="142"/>
                  </a:cxn>
                  <a:cxn ang="0">
                    <a:pos x="166" y="96"/>
                  </a:cxn>
                  <a:cxn ang="0">
                    <a:pos x="166" y="50"/>
                  </a:cxn>
                  <a:cxn ang="0">
                    <a:pos x="116" y="14"/>
                  </a:cxn>
                </a:cxnLst>
                <a:rect l="0" t="0" r="r" b="b"/>
                <a:pathLst>
                  <a:path w="174" h="2084">
                    <a:moveTo>
                      <a:pt x="82" y="2084"/>
                    </a:moveTo>
                    <a:lnTo>
                      <a:pt x="108" y="2074"/>
                    </a:lnTo>
                    <a:lnTo>
                      <a:pt x="136" y="2058"/>
                    </a:lnTo>
                    <a:lnTo>
                      <a:pt x="150" y="2048"/>
                    </a:lnTo>
                    <a:lnTo>
                      <a:pt x="164" y="2034"/>
                    </a:lnTo>
                    <a:lnTo>
                      <a:pt x="170" y="2018"/>
                    </a:lnTo>
                    <a:lnTo>
                      <a:pt x="170" y="2002"/>
                    </a:lnTo>
                    <a:lnTo>
                      <a:pt x="168" y="1988"/>
                    </a:lnTo>
                    <a:lnTo>
                      <a:pt x="158" y="1972"/>
                    </a:lnTo>
                    <a:lnTo>
                      <a:pt x="144" y="1958"/>
                    </a:lnTo>
                    <a:lnTo>
                      <a:pt x="128" y="1946"/>
                    </a:lnTo>
                    <a:lnTo>
                      <a:pt x="104" y="1934"/>
                    </a:lnTo>
                    <a:lnTo>
                      <a:pt x="76" y="1922"/>
                    </a:lnTo>
                    <a:lnTo>
                      <a:pt x="52" y="1910"/>
                    </a:lnTo>
                    <a:lnTo>
                      <a:pt x="28" y="1894"/>
                    </a:lnTo>
                    <a:lnTo>
                      <a:pt x="16" y="1882"/>
                    </a:lnTo>
                    <a:lnTo>
                      <a:pt x="4" y="1864"/>
                    </a:lnTo>
                    <a:lnTo>
                      <a:pt x="0" y="1844"/>
                    </a:lnTo>
                    <a:lnTo>
                      <a:pt x="2" y="1834"/>
                    </a:lnTo>
                    <a:lnTo>
                      <a:pt x="6" y="1822"/>
                    </a:lnTo>
                    <a:lnTo>
                      <a:pt x="20" y="1800"/>
                    </a:lnTo>
                    <a:lnTo>
                      <a:pt x="18" y="1804"/>
                    </a:lnTo>
                    <a:lnTo>
                      <a:pt x="36" y="1788"/>
                    </a:lnTo>
                    <a:lnTo>
                      <a:pt x="64" y="1774"/>
                    </a:lnTo>
                    <a:lnTo>
                      <a:pt x="88" y="1760"/>
                    </a:lnTo>
                    <a:lnTo>
                      <a:pt x="114" y="1746"/>
                    </a:lnTo>
                    <a:lnTo>
                      <a:pt x="132" y="1732"/>
                    </a:lnTo>
                    <a:lnTo>
                      <a:pt x="150" y="1716"/>
                    </a:lnTo>
                    <a:lnTo>
                      <a:pt x="162" y="1698"/>
                    </a:lnTo>
                    <a:lnTo>
                      <a:pt x="168" y="1676"/>
                    </a:lnTo>
                    <a:lnTo>
                      <a:pt x="164" y="1664"/>
                    </a:lnTo>
                    <a:lnTo>
                      <a:pt x="158" y="1656"/>
                    </a:lnTo>
                    <a:lnTo>
                      <a:pt x="150" y="1646"/>
                    </a:lnTo>
                    <a:lnTo>
                      <a:pt x="142" y="1638"/>
                    </a:lnTo>
                    <a:lnTo>
                      <a:pt x="120" y="1624"/>
                    </a:lnTo>
                    <a:lnTo>
                      <a:pt x="92" y="1608"/>
                    </a:lnTo>
                    <a:lnTo>
                      <a:pt x="72" y="1600"/>
                    </a:lnTo>
                    <a:lnTo>
                      <a:pt x="54" y="1590"/>
                    </a:lnTo>
                    <a:lnTo>
                      <a:pt x="28" y="1574"/>
                    </a:lnTo>
                    <a:lnTo>
                      <a:pt x="12" y="1556"/>
                    </a:lnTo>
                    <a:lnTo>
                      <a:pt x="6" y="1544"/>
                    </a:lnTo>
                    <a:lnTo>
                      <a:pt x="2" y="1530"/>
                    </a:lnTo>
                    <a:lnTo>
                      <a:pt x="2" y="1514"/>
                    </a:lnTo>
                    <a:lnTo>
                      <a:pt x="8" y="1500"/>
                    </a:lnTo>
                    <a:lnTo>
                      <a:pt x="16" y="1486"/>
                    </a:lnTo>
                    <a:lnTo>
                      <a:pt x="32" y="1474"/>
                    </a:lnTo>
                    <a:lnTo>
                      <a:pt x="54" y="1462"/>
                    </a:lnTo>
                    <a:lnTo>
                      <a:pt x="86" y="1448"/>
                    </a:lnTo>
                    <a:lnTo>
                      <a:pt x="112" y="1434"/>
                    </a:lnTo>
                    <a:lnTo>
                      <a:pt x="124" y="1426"/>
                    </a:lnTo>
                    <a:lnTo>
                      <a:pt x="136" y="1418"/>
                    </a:lnTo>
                    <a:lnTo>
                      <a:pt x="146" y="1408"/>
                    </a:lnTo>
                    <a:lnTo>
                      <a:pt x="152" y="1402"/>
                    </a:lnTo>
                    <a:lnTo>
                      <a:pt x="162" y="1388"/>
                    </a:lnTo>
                    <a:lnTo>
                      <a:pt x="170" y="1374"/>
                    </a:lnTo>
                    <a:lnTo>
                      <a:pt x="172" y="1362"/>
                    </a:lnTo>
                    <a:lnTo>
                      <a:pt x="170" y="1350"/>
                    </a:lnTo>
                    <a:lnTo>
                      <a:pt x="162" y="1336"/>
                    </a:lnTo>
                    <a:lnTo>
                      <a:pt x="148" y="1318"/>
                    </a:lnTo>
                    <a:lnTo>
                      <a:pt x="122" y="1302"/>
                    </a:lnTo>
                    <a:lnTo>
                      <a:pt x="82" y="1280"/>
                    </a:lnTo>
                    <a:lnTo>
                      <a:pt x="56" y="1266"/>
                    </a:lnTo>
                    <a:lnTo>
                      <a:pt x="38" y="1254"/>
                    </a:lnTo>
                    <a:lnTo>
                      <a:pt x="24" y="1244"/>
                    </a:lnTo>
                    <a:lnTo>
                      <a:pt x="6" y="1228"/>
                    </a:lnTo>
                    <a:lnTo>
                      <a:pt x="2" y="1216"/>
                    </a:lnTo>
                    <a:lnTo>
                      <a:pt x="0" y="1206"/>
                    </a:lnTo>
                    <a:lnTo>
                      <a:pt x="2" y="1188"/>
                    </a:lnTo>
                    <a:lnTo>
                      <a:pt x="10" y="1174"/>
                    </a:lnTo>
                    <a:lnTo>
                      <a:pt x="22" y="1162"/>
                    </a:lnTo>
                    <a:lnTo>
                      <a:pt x="38" y="1152"/>
                    </a:lnTo>
                    <a:lnTo>
                      <a:pt x="54" y="1142"/>
                    </a:lnTo>
                    <a:lnTo>
                      <a:pt x="74" y="1132"/>
                    </a:lnTo>
                    <a:lnTo>
                      <a:pt x="96" y="1122"/>
                    </a:lnTo>
                    <a:lnTo>
                      <a:pt x="122" y="1108"/>
                    </a:lnTo>
                    <a:lnTo>
                      <a:pt x="144" y="1092"/>
                    </a:lnTo>
                    <a:lnTo>
                      <a:pt x="158" y="1078"/>
                    </a:lnTo>
                    <a:lnTo>
                      <a:pt x="166" y="1064"/>
                    </a:lnTo>
                    <a:lnTo>
                      <a:pt x="170" y="1054"/>
                    </a:lnTo>
                    <a:lnTo>
                      <a:pt x="172" y="1044"/>
                    </a:lnTo>
                    <a:lnTo>
                      <a:pt x="172" y="1032"/>
                    </a:lnTo>
                    <a:lnTo>
                      <a:pt x="166" y="1018"/>
                    </a:lnTo>
                    <a:lnTo>
                      <a:pt x="156" y="1004"/>
                    </a:lnTo>
                    <a:lnTo>
                      <a:pt x="150" y="998"/>
                    </a:lnTo>
                    <a:lnTo>
                      <a:pt x="136" y="990"/>
                    </a:lnTo>
                    <a:lnTo>
                      <a:pt x="104" y="972"/>
                    </a:lnTo>
                    <a:lnTo>
                      <a:pt x="74" y="958"/>
                    </a:lnTo>
                    <a:lnTo>
                      <a:pt x="56" y="950"/>
                    </a:lnTo>
                    <a:lnTo>
                      <a:pt x="40" y="940"/>
                    </a:lnTo>
                    <a:lnTo>
                      <a:pt x="22" y="926"/>
                    </a:lnTo>
                    <a:lnTo>
                      <a:pt x="14" y="916"/>
                    </a:lnTo>
                    <a:lnTo>
                      <a:pt x="10" y="910"/>
                    </a:lnTo>
                    <a:lnTo>
                      <a:pt x="8" y="904"/>
                    </a:lnTo>
                    <a:lnTo>
                      <a:pt x="4" y="896"/>
                    </a:lnTo>
                    <a:lnTo>
                      <a:pt x="2" y="888"/>
                    </a:lnTo>
                    <a:lnTo>
                      <a:pt x="4" y="878"/>
                    </a:lnTo>
                    <a:lnTo>
                      <a:pt x="6" y="870"/>
                    </a:lnTo>
                    <a:lnTo>
                      <a:pt x="8" y="860"/>
                    </a:lnTo>
                    <a:lnTo>
                      <a:pt x="14" y="852"/>
                    </a:lnTo>
                    <a:lnTo>
                      <a:pt x="18" y="846"/>
                    </a:lnTo>
                    <a:lnTo>
                      <a:pt x="26" y="838"/>
                    </a:lnTo>
                    <a:lnTo>
                      <a:pt x="38" y="826"/>
                    </a:lnTo>
                    <a:lnTo>
                      <a:pt x="62" y="812"/>
                    </a:lnTo>
                    <a:lnTo>
                      <a:pt x="92" y="800"/>
                    </a:lnTo>
                    <a:lnTo>
                      <a:pt x="116" y="788"/>
                    </a:lnTo>
                    <a:lnTo>
                      <a:pt x="132" y="780"/>
                    </a:lnTo>
                    <a:lnTo>
                      <a:pt x="146" y="770"/>
                    </a:lnTo>
                    <a:lnTo>
                      <a:pt x="160" y="754"/>
                    </a:lnTo>
                    <a:lnTo>
                      <a:pt x="164" y="746"/>
                    </a:lnTo>
                    <a:lnTo>
                      <a:pt x="168" y="740"/>
                    </a:lnTo>
                    <a:lnTo>
                      <a:pt x="168" y="738"/>
                    </a:lnTo>
                    <a:lnTo>
                      <a:pt x="166" y="742"/>
                    </a:lnTo>
                    <a:lnTo>
                      <a:pt x="172" y="732"/>
                    </a:lnTo>
                    <a:lnTo>
                      <a:pt x="174" y="724"/>
                    </a:lnTo>
                    <a:lnTo>
                      <a:pt x="170" y="710"/>
                    </a:lnTo>
                    <a:lnTo>
                      <a:pt x="168" y="702"/>
                    </a:lnTo>
                    <a:lnTo>
                      <a:pt x="162" y="694"/>
                    </a:lnTo>
                    <a:lnTo>
                      <a:pt x="152" y="682"/>
                    </a:lnTo>
                    <a:lnTo>
                      <a:pt x="132" y="666"/>
                    </a:lnTo>
                    <a:lnTo>
                      <a:pt x="114" y="656"/>
                    </a:lnTo>
                    <a:lnTo>
                      <a:pt x="86" y="640"/>
                    </a:lnTo>
                    <a:lnTo>
                      <a:pt x="54" y="624"/>
                    </a:lnTo>
                    <a:lnTo>
                      <a:pt x="32" y="608"/>
                    </a:lnTo>
                    <a:lnTo>
                      <a:pt x="12" y="590"/>
                    </a:lnTo>
                    <a:lnTo>
                      <a:pt x="6" y="578"/>
                    </a:lnTo>
                    <a:lnTo>
                      <a:pt x="2" y="564"/>
                    </a:lnTo>
                    <a:lnTo>
                      <a:pt x="8" y="544"/>
                    </a:lnTo>
                    <a:lnTo>
                      <a:pt x="16" y="530"/>
                    </a:lnTo>
                    <a:lnTo>
                      <a:pt x="20" y="526"/>
                    </a:lnTo>
                    <a:lnTo>
                      <a:pt x="38" y="510"/>
                    </a:lnTo>
                    <a:lnTo>
                      <a:pt x="60" y="494"/>
                    </a:lnTo>
                    <a:lnTo>
                      <a:pt x="78" y="484"/>
                    </a:lnTo>
                    <a:lnTo>
                      <a:pt x="100" y="474"/>
                    </a:lnTo>
                    <a:lnTo>
                      <a:pt x="124" y="464"/>
                    </a:lnTo>
                    <a:lnTo>
                      <a:pt x="144" y="450"/>
                    </a:lnTo>
                    <a:lnTo>
                      <a:pt x="160" y="432"/>
                    </a:lnTo>
                    <a:lnTo>
                      <a:pt x="164" y="422"/>
                    </a:lnTo>
                    <a:lnTo>
                      <a:pt x="168" y="414"/>
                    </a:lnTo>
                    <a:lnTo>
                      <a:pt x="170" y="404"/>
                    </a:lnTo>
                    <a:lnTo>
                      <a:pt x="170" y="390"/>
                    </a:lnTo>
                    <a:lnTo>
                      <a:pt x="164" y="378"/>
                    </a:lnTo>
                    <a:lnTo>
                      <a:pt x="158" y="368"/>
                    </a:lnTo>
                    <a:lnTo>
                      <a:pt x="148" y="356"/>
                    </a:lnTo>
                    <a:lnTo>
                      <a:pt x="144" y="352"/>
                    </a:lnTo>
                    <a:lnTo>
                      <a:pt x="126" y="342"/>
                    </a:lnTo>
                    <a:lnTo>
                      <a:pt x="110" y="332"/>
                    </a:lnTo>
                    <a:lnTo>
                      <a:pt x="84" y="318"/>
                    </a:lnTo>
                    <a:lnTo>
                      <a:pt x="62" y="306"/>
                    </a:lnTo>
                    <a:lnTo>
                      <a:pt x="40" y="292"/>
                    </a:lnTo>
                    <a:lnTo>
                      <a:pt x="22" y="276"/>
                    </a:lnTo>
                    <a:lnTo>
                      <a:pt x="12" y="266"/>
                    </a:lnTo>
                    <a:lnTo>
                      <a:pt x="4" y="254"/>
                    </a:lnTo>
                    <a:lnTo>
                      <a:pt x="0" y="240"/>
                    </a:lnTo>
                    <a:lnTo>
                      <a:pt x="2" y="224"/>
                    </a:lnTo>
                    <a:lnTo>
                      <a:pt x="8" y="212"/>
                    </a:lnTo>
                    <a:lnTo>
                      <a:pt x="16" y="200"/>
                    </a:lnTo>
                    <a:lnTo>
                      <a:pt x="38" y="186"/>
                    </a:lnTo>
                    <a:lnTo>
                      <a:pt x="60" y="174"/>
                    </a:lnTo>
                    <a:lnTo>
                      <a:pt x="78" y="166"/>
                    </a:lnTo>
                    <a:lnTo>
                      <a:pt x="96" y="160"/>
                    </a:lnTo>
                    <a:lnTo>
                      <a:pt x="112" y="154"/>
                    </a:lnTo>
                    <a:lnTo>
                      <a:pt x="130" y="142"/>
                    </a:lnTo>
                    <a:lnTo>
                      <a:pt x="144" y="132"/>
                    </a:lnTo>
                    <a:lnTo>
                      <a:pt x="154" y="120"/>
                    </a:lnTo>
                    <a:lnTo>
                      <a:pt x="166" y="96"/>
                    </a:lnTo>
                    <a:lnTo>
                      <a:pt x="174" y="72"/>
                    </a:lnTo>
                    <a:lnTo>
                      <a:pt x="168" y="58"/>
                    </a:lnTo>
                    <a:lnTo>
                      <a:pt x="166" y="50"/>
                    </a:lnTo>
                    <a:lnTo>
                      <a:pt x="154" y="40"/>
                    </a:lnTo>
                    <a:lnTo>
                      <a:pt x="142" y="30"/>
                    </a:lnTo>
                    <a:lnTo>
                      <a:pt x="116" y="14"/>
                    </a:lnTo>
                    <a:lnTo>
                      <a:pt x="98" y="4"/>
                    </a:lnTo>
                    <a:lnTo>
                      <a:pt x="88" y="0"/>
                    </a:lnTo>
                  </a:path>
                </a:pathLst>
              </a:custGeom>
              <a:noFill/>
              <a:ln w="15875">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grpSp>
        <p:sp>
          <p:nvSpPr>
            <p:cNvPr id="66" name="Isosceles Triangle 54"/>
            <p:cNvSpPr/>
            <p:nvPr/>
          </p:nvSpPr>
          <p:spPr>
            <a:xfrm rot="5400000">
              <a:off x="4641723" y="4110143"/>
              <a:ext cx="427697" cy="165337"/>
            </a:xfrm>
            <a:prstGeom prst="triangle">
              <a:avLst/>
            </a:prstGeom>
            <a:noFill/>
            <a:ln>
              <a:solidFill>
                <a:srgbClr val="86C8E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endParaRPr>
            </a:p>
          </p:txBody>
        </p:sp>
      </p:grpSp>
      <p:sp>
        <p:nvSpPr>
          <p:cNvPr id="70" name="Oval 69"/>
          <p:cNvSpPr/>
          <p:nvPr/>
        </p:nvSpPr>
        <p:spPr>
          <a:xfrm>
            <a:off x="3097384" y="3500532"/>
            <a:ext cx="1064437" cy="1098955"/>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pic>
        <p:nvPicPr>
          <p:cNvPr id="71" name="Picture 43" descr="AccessPoin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49057" y="3778797"/>
            <a:ext cx="761095" cy="542424"/>
          </a:xfrm>
          <a:prstGeom prst="rect">
            <a:avLst/>
          </a:prstGeom>
          <a:noFill/>
        </p:spPr>
      </p:pic>
      <p:grpSp>
        <p:nvGrpSpPr>
          <p:cNvPr id="35" name="Group 34"/>
          <p:cNvGrpSpPr/>
          <p:nvPr/>
        </p:nvGrpSpPr>
        <p:grpSpPr>
          <a:xfrm rot="10800000" flipH="1">
            <a:off x="1978085" y="3899112"/>
            <a:ext cx="1218768" cy="427697"/>
            <a:chOff x="2224947" y="3978963"/>
            <a:chExt cx="2713293" cy="427697"/>
          </a:xfrm>
        </p:grpSpPr>
        <p:grpSp>
          <p:nvGrpSpPr>
            <p:cNvPr id="36" name="Group 66"/>
            <p:cNvGrpSpPr>
              <a:grpSpLocks noChangeAspect="1"/>
            </p:cNvGrpSpPr>
            <p:nvPr/>
          </p:nvGrpSpPr>
          <p:grpSpPr bwMode="auto">
            <a:xfrm rot="16200000">
              <a:off x="3382733" y="2910632"/>
              <a:ext cx="233915" cy="2549488"/>
              <a:chOff x="5292" y="2028"/>
              <a:chExt cx="174" cy="2086"/>
            </a:xfrm>
          </p:grpSpPr>
          <p:sp>
            <p:nvSpPr>
              <p:cNvPr id="57" name="Freeform 68"/>
              <p:cNvSpPr>
                <a:spLocks/>
              </p:cNvSpPr>
              <p:nvPr/>
            </p:nvSpPr>
            <p:spPr bwMode="auto">
              <a:xfrm>
                <a:off x="5292" y="2028"/>
                <a:ext cx="174" cy="2086"/>
              </a:xfrm>
              <a:custGeom>
                <a:avLst/>
                <a:gdLst/>
                <a:ahLst/>
                <a:cxnLst>
                  <a:cxn ang="0">
                    <a:pos x="38" y="2060"/>
                  </a:cxn>
                  <a:cxn ang="0">
                    <a:pos x="4" y="2020"/>
                  </a:cxn>
                  <a:cxn ang="0">
                    <a:pos x="16" y="1974"/>
                  </a:cxn>
                  <a:cxn ang="0">
                    <a:pos x="70" y="1936"/>
                  </a:cxn>
                  <a:cxn ang="0">
                    <a:pos x="146" y="1896"/>
                  </a:cxn>
                  <a:cxn ang="0">
                    <a:pos x="174" y="1846"/>
                  </a:cxn>
                  <a:cxn ang="0">
                    <a:pos x="154" y="1802"/>
                  </a:cxn>
                  <a:cxn ang="0">
                    <a:pos x="110" y="1774"/>
                  </a:cxn>
                  <a:cxn ang="0">
                    <a:pos x="42" y="1734"/>
                  </a:cxn>
                  <a:cxn ang="0">
                    <a:pos x="6" y="1678"/>
                  </a:cxn>
                  <a:cxn ang="0">
                    <a:pos x="24" y="1648"/>
                  </a:cxn>
                  <a:cxn ang="0">
                    <a:pos x="82" y="1610"/>
                  </a:cxn>
                  <a:cxn ang="0">
                    <a:pos x="146" y="1576"/>
                  </a:cxn>
                  <a:cxn ang="0">
                    <a:pos x="172" y="1532"/>
                  </a:cxn>
                  <a:cxn ang="0">
                    <a:pos x="158" y="1488"/>
                  </a:cxn>
                  <a:cxn ang="0">
                    <a:pos x="88" y="1448"/>
                  </a:cxn>
                  <a:cxn ang="0">
                    <a:pos x="38" y="1420"/>
                  </a:cxn>
                  <a:cxn ang="0">
                    <a:pos x="12" y="1390"/>
                  </a:cxn>
                  <a:cxn ang="0">
                    <a:pos x="4" y="1352"/>
                  </a:cxn>
                  <a:cxn ang="0">
                    <a:pos x="52" y="1304"/>
                  </a:cxn>
                  <a:cxn ang="0">
                    <a:pos x="136" y="1256"/>
                  </a:cxn>
                  <a:cxn ang="0">
                    <a:pos x="172" y="1218"/>
                  </a:cxn>
                  <a:cxn ang="0">
                    <a:pos x="164" y="1174"/>
                  </a:cxn>
                  <a:cxn ang="0">
                    <a:pos x="120" y="1144"/>
                  </a:cxn>
                  <a:cxn ang="0">
                    <a:pos x="52" y="1110"/>
                  </a:cxn>
                  <a:cxn ang="0">
                    <a:pos x="8" y="1064"/>
                  </a:cxn>
                  <a:cxn ang="0">
                    <a:pos x="2" y="1034"/>
                  </a:cxn>
                  <a:cxn ang="0">
                    <a:pos x="24" y="998"/>
                  </a:cxn>
                  <a:cxn ang="0">
                    <a:pos x="100" y="960"/>
                  </a:cxn>
                  <a:cxn ang="0">
                    <a:pos x="152" y="928"/>
                  </a:cxn>
                  <a:cxn ang="0">
                    <a:pos x="166" y="904"/>
                  </a:cxn>
                  <a:cxn ang="0">
                    <a:pos x="170" y="880"/>
                  </a:cxn>
                  <a:cxn ang="0">
                    <a:pos x="160" y="852"/>
                  </a:cxn>
                  <a:cxn ang="0">
                    <a:pos x="136" y="828"/>
                  </a:cxn>
                  <a:cxn ang="0">
                    <a:pos x="58" y="790"/>
                  </a:cxn>
                  <a:cxn ang="0">
                    <a:pos x="14" y="754"/>
                  </a:cxn>
                  <a:cxn ang="0">
                    <a:pos x="6" y="738"/>
                  </a:cxn>
                  <a:cxn ang="0">
                    <a:pos x="0" y="726"/>
                  </a:cxn>
                  <a:cxn ang="0">
                    <a:pos x="12" y="694"/>
                  </a:cxn>
                  <a:cxn ang="0">
                    <a:pos x="60" y="658"/>
                  </a:cxn>
                  <a:cxn ang="0">
                    <a:pos x="142" y="610"/>
                  </a:cxn>
                  <a:cxn ang="0">
                    <a:pos x="172" y="566"/>
                  </a:cxn>
                  <a:cxn ang="0">
                    <a:pos x="154" y="528"/>
                  </a:cxn>
                  <a:cxn ang="0">
                    <a:pos x="96" y="486"/>
                  </a:cxn>
                  <a:cxn ang="0">
                    <a:pos x="30" y="452"/>
                  </a:cxn>
                  <a:cxn ang="0">
                    <a:pos x="6" y="416"/>
                  </a:cxn>
                  <a:cxn ang="0">
                    <a:pos x="10" y="380"/>
                  </a:cxn>
                  <a:cxn ang="0">
                    <a:pos x="30" y="352"/>
                  </a:cxn>
                  <a:cxn ang="0">
                    <a:pos x="90" y="320"/>
                  </a:cxn>
                  <a:cxn ang="0">
                    <a:pos x="152" y="278"/>
                  </a:cxn>
                  <a:cxn ang="0">
                    <a:pos x="174" y="240"/>
                  </a:cxn>
                  <a:cxn ang="0">
                    <a:pos x="158" y="202"/>
                  </a:cxn>
                  <a:cxn ang="0">
                    <a:pos x="96" y="168"/>
                  </a:cxn>
                  <a:cxn ang="0">
                    <a:pos x="44" y="144"/>
                  </a:cxn>
                  <a:cxn ang="0">
                    <a:pos x="8" y="98"/>
                  </a:cxn>
                  <a:cxn ang="0">
                    <a:pos x="8" y="50"/>
                  </a:cxn>
                  <a:cxn ang="0">
                    <a:pos x="58" y="16"/>
                  </a:cxn>
                </a:cxnLst>
                <a:rect l="0" t="0" r="r" b="b"/>
                <a:pathLst>
                  <a:path w="174" h="2086">
                    <a:moveTo>
                      <a:pt x="92" y="2086"/>
                    </a:moveTo>
                    <a:lnTo>
                      <a:pt x="66" y="2076"/>
                    </a:lnTo>
                    <a:lnTo>
                      <a:pt x="38" y="2060"/>
                    </a:lnTo>
                    <a:lnTo>
                      <a:pt x="24" y="2050"/>
                    </a:lnTo>
                    <a:lnTo>
                      <a:pt x="10" y="2036"/>
                    </a:lnTo>
                    <a:lnTo>
                      <a:pt x="4" y="2020"/>
                    </a:lnTo>
                    <a:lnTo>
                      <a:pt x="4" y="2004"/>
                    </a:lnTo>
                    <a:lnTo>
                      <a:pt x="6" y="1990"/>
                    </a:lnTo>
                    <a:lnTo>
                      <a:pt x="16" y="1974"/>
                    </a:lnTo>
                    <a:lnTo>
                      <a:pt x="30" y="1960"/>
                    </a:lnTo>
                    <a:lnTo>
                      <a:pt x="46" y="1948"/>
                    </a:lnTo>
                    <a:lnTo>
                      <a:pt x="70" y="1936"/>
                    </a:lnTo>
                    <a:lnTo>
                      <a:pt x="98" y="1924"/>
                    </a:lnTo>
                    <a:lnTo>
                      <a:pt x="122" y="1912"/>
                    </a:lnTo>
                    <a:lnTo>
                      <a:pt x="146" y="1896"/>
                    </a:lnTo>
                    <a:lnTo>
                      <a:pt x="158" y="1882"/>
                    </a:lnTo>
                    <a:lnTo>
                      <a:pt x="170" y="1866"/>
                    </a:lnTo>
                    <a:lnTo>
                      <a:pt x="174" y="1846"/>
                    </a:lnTo>
                    <a:lnTo>
                      <a:pt x="172" y="1834"/>
                    </a:lnTo>
                    <a:lnTo>
                      <a:pt x="168" y="1824"/>
                    </a:lnTo>
                    <a:lnTo>
                      <a:pt x="154" y="1802"/>
                    </a:lnTo>
                    <a:lnTo>
                      <a:pt x="156" y="1806"/>
                    </a:lnTo>
                    <a:lnTo>
                      <a:pt x="138" y="1790"/>
                    </a:lnTo>
                    <a:lnTo>
                      <a:pt x="110" y="1774"/>
                    </a:lnTo>
                    <a:lnTo>
                      <a:pt x="86" y="1760"/>
                    </a:lnTo>
                    <a:lnTo>
                      <a:pt x="60" y="1746"/>
                    </a:lnTo>
                    <a:lnTo>
                      <a:pt x="42" y="1734"/>
                    </a:lnTo>
                    <a:lnTo>
                      <a:pt x="24" y="1718"/>
                    </a:lnTo>
                    <a:lnTo>
                      <a:pt x="12" y="1698"/>
                    </a:lnTo>
                    <a:lnTo>
                      <a:pt x="6" y="1678"/>
                    </a:lnTo>
                    <a:lnTo>
                      <a:pt x="10" y="1664"/>
                    </a:lnTo>
                    <a:lnTo>
                      <a:pt x="16" y="1658"/>
                    </a:lnTo>
                    <a:lnTo>
                      <a:pt x="24" y="1648"/>
                    </a:lnTo>
                    <a:lnTo>
                      <a:pt x="32" y="1638"/>
                    </a:lnTo>
                    <a:lnTo>
                      <a:pt x="54" y="1624"/>
                    </a:lnTo>
                    <a:lnTo>
                      <a:pt x="82" y="1610"/>
                    </a:lnTo>
                    <a:lnTo>
                      <a:pt x="102" y="1602"/>
                    </a:lnTo>
                    <a:lnTo>
                      <a:pt x="120" y="1592"/>
                    </a:lnTo>
                    <a:lnTo>
                      <a:pt x="146" y="1576"/>
                    </a:lnTo>
                    <a:lnTo>
                      <a:pt x="162" y="1558"/>
                    </a:lnTo>
                    <a:lnTo>
                      <a:pt x="168" y="1544"/>
                    </a:lnTo>
                    <a:lnTo>
                      <a:pt x="172" y="1532"/>
                    </a:lnTo>
                    <a:lnTo>
                      <a:pt x="172" y="1514"/>
                    </a:lnTo>
                    <a:lnTo>
                      <a:pt x="166" y="1502"/>
                    </a:lnTo>
                    <a:lnTo>
                      <a:pt x="158" y="1488"/>
                    </a:lnTo>
                    <a:lnTo>
                      <a:pt x="142" y="1476"/>
                    </a:lnTo>
                    <a:lnTo>
                      <a:pt x="120" y="1464"/>
                    </a:lnTo>
                    <a:lnTo>
                      <a:pt x="88" y="1448"/>
                    </a:lnTo>
                    <a:lnTo>
                      <a:pt x="62" y="1436"/>
                    </a:lnTo>
                    <a:lnTo>
                      <a:pt x="50" y="1428"/>
                    </a:lnTo>
                    <a:lnTo>
                      <a:pt x="38" y="1420"/>
                    </a:lnTo>
                    <a:lnTo>
                      <a:pt x="28" y="1408"/>
                    </a:lnTo>
                    <a:lnTo>
                      <a:pt x="22" y="1402"/>
                    </a:lnTo>
                    <a:lnTo>
                      <a:pt x="12" y="1390"/>
                    </a:lnTo>
                    <a:lnTo>
                      <a:pt x="4" y="1376"/>
                    </a:lnTo>
                    <a:lnTo>
                      <a:pt x="2" y="1362"/>
                    </a:lnTo>
                    <a:lnTo>
                      <a:pt x="4" y="1352"/>
                    </a:lnTo>
                    <a:lnTo>
                      <a:pt x="12" y="1336"/>
                    </a:lnTo>
                    <a:lnTo>
                      <a:pt x="26" y="1320"/>
                    </a:lnTo>
                    <a:lnTo>
                      <a:pt x="52" y="1304"/>
                    </a:lnTo>
                    <a:lnTo>
                      <a:pt x="92" y="1282"/>
                    </a:lnTo>
                    <a:lnTo>
                      <a:pt x="118" y="1268"/>
                    </a:lnTo>
                    <a:lnTo>
                      <a:pt x="136" y="1256"/>
                    </a:lnTo>
                    <a:lnTo>
                      <a:pt x="150" y="1246"/>
                    </a:lnTo>
                    <a:lnTo>
                      <a:pt x="168" y="1228"/>
                    </a:lnTo>
                    <a:lnTo>
                      <a:pt x="172" y="1218"/>
                    </a:lnTo>
                    <a:lnTo>
                      <a:pt x="174" y="1206"/>
                    </a:lnTo>
                    <a:lnTo>
                      <a:pt x="172" y="1190"/>
                    </a:lnTo>
                    <a:lnTo>
                      <a:pt x="164" y="1174"/>
                    </a:lnTo>
                    <a:lnTo>
                      <a:pt x="152" y="1164"/>
                    </a:lnTo>
                    <a:lnTo>
                      <a:pt x="136" y="1152"/>
                    </a:lnTo>
                    <a:lnTo>
                      <a:pt x="120" y="1144"/>
                    </a:lnTo>
                    <a:lnTo>
                      <a:pt x="100" y="1134"/>
                    </a:lnTo>
                    <a:lnTo>
                      <a:pt x="78" y="1124"/>
                    </a:lnTo>
                    <a:lnTo>
                      <a:pt x="52" y="1110"/>
                    </a:lnTo>
                    <a:lnTo>
                      <a:pt x="30" y="1094"/>
                    </a:lnTo>
                    <a:lnTo>
                      <a:pt x="16" y="1078"/>
                    </a:lnTo>
                    <a:lnTo>
                      <a:pt x="8" y="1064"/>
                    </a:lnTo>
                    <a:lnTo>
                      <a:pt x="4" y="1056"/>
                    </a:lnTo>
                    <a:lnTo>
                      <a:pt x="2" y="1044"/>
                    </a:lnTo>
                    <a:lnTo>
                      <a:pt x="2" y="1034"/>
                    </a:lnTo>
                    <a:lnTo>
                      <a:pt x="8" y="1020"/>
                    </a:lnTo>
                    <a:lnTo>
                      <a:pt x="18" y="1006"/>
                    </a:lnTo>
                    <a:lnTo>
                      <a:pt x="24" y="998"/>
                    </a:lnTo>
                    <a:lnTo>
                      <a:pt x="38" y="990"/>
                    </a:lnTo>
                    <a:lnTo>
                      <a:pt x="70" y="972"/>
                    </a:lnTo>
                    <a:lnTo>
                      <a:pt x="100" y="960"/>
                    </a:lnTo>
                    <a:lnTo>
                      <a:pt x="118" y="952"/>
                    </a:lnTo>
                    <a:lnTo>
                      <a:pt x="134" y="942"/>
                    </a:lnTo>
                    <a:lnTo>
                      <a:pt x="152" y="928"/>
                    </a:lnTo>
                    <a:lnTo>
                      <a:pt x="160" y="916"/>
                    </a:lnTo>
                    <a:lnTo>
                      <a:pt x="164" y="912"/>
                    </a:lnTo>
                    <a:lnTo>
                      <a:pt x="166" y="904"/>
                    </a:lnTo>
                    <a:lnTo>
                      <a:pt x="170" y="898"/>
                    </a:lnTo>
                    <a:lnTo>
                      <a:pt x="172" y="890"/>
                    </a:lnTo>
                    <a:lnTo>
                      <a:pt x="170" y="880"/>
                    </a:lnTo>
                    <a:lnTo>
                      <a:pt x="168" y="872"/>
                    </a:lnTo>
                    <a:lnTo>
                      <a:pt x="166" y="862"/>
                    </a:lnTo>
                    <a:lnTo>
                      <a:pt x="160" y="852"/>
                    </a:lnTo>
                    <a:lnTo>
                      <a:pt x="156" y="848"/>
                    </a:lnTo>
                    <a:lnTo>
                      <a:pt x="148" y="838"/>
                    </a:lnTo>
                    <a:lnTo>
                      <a:pt x="136" y="828"/>
                    </a:lnTo>
                    <a:lnTo>
                      <a:pt x="112" y="814"/>
                    </a:lnTo>
                    <a:lnTo>
                      <a:pt x="82" y="802"/>
                    </a:lnTo>
                    <a:lnTo>
                      <a:pt x="58" y="790"/>
                    </a:lnTo>
                    <a:lnTo>
                      <a:pt x="42" y="780"/>
                    </a:lnTo>
                    <a:lnTo>
                      <a:pt x="28" y="770"/>
                    </a:lnTo>
                    <a:lnTo>
                      <a:pt x="14" y="754"/>
                    </a:lnTo>
                    <a:lnTo>
                      <a:pt x="10" y="748"/>
                    </a:lnTo>
                    <a:lnTo>
                      <a:pt x="6" y="742"/>
                    </a:lnTo>
                    <a:lnTo>
                      <a:pt x="6" y="738"/>
                    </a:lnTo>
                    <a:lnTo>
                      <a:pt x="8" y="744"/>
                    </a:lnTo>
                    <a:lnTo>
                      <a:pt x="2" y="734"/>
                    </a:lnTo>
                    <a:lnTo>
                      <a:pt x="0" y="726"/>
                    </a:lnTo>
                    <a:lnTo>
                      <a:pt x="4" y="712"/>
                    </a:lnTo>
                    <a:lnTo>
                      <a:pt x="6" y="702"/>
                    </a:lnTo>
                    <a:lnTo>
                      <a:pt x="12" y="694"/>
                    </a:lnTo>
                    <a:lnTo>
                      <a:pt x="22" y="684"/>
                    </a:lnTo>
                    <a:lnTo>
                      <a:pt x="42" y="668"/>
                    </a:lnTo>
                    <a:lnTo>
                      <a:pt x="60" y="658"/>
                    </a:lnTo>
                    <a:lnTo>
                      <a:pt x="88" y="642"/>
                    </a:lnTo>
                    <a:lnTo>
                      <a:pt x="120" y="626"/>
                    </a:lnTo>
                    <a:lnTo>
                      <a:pt x="142" y="610"/>
                    </a:lnTo>
                    <a:lnTo>
                      <a:pt x="162" y="592"/>
                    </a:lnTo>
                    <a:lnTo>
                      <a:pt x="168" y="580"/>
                    </a:lnTo>
                    <a:lnTo>
                      <a:pt x="172" y="566"/>
                    </a:lnTo>
                    <a:lnTo>
                      <a:pt x="166" y="546"/>
                    </a:lnTo>
                    <a:lnTo>
                      <a:pt x="158" y="532"/>
                    </a:lnTo>
                    <a:lnTo>
                      <a:pt x="154" y="528"/>
                    </a:lnTo>
                    <a:lnTo>
                      <a:pt x="136" y="512"/>
                    </a:lnTo>
                    <a:lnTo>
                      <a:pt x="114" y="496"/>
                    </a:lnTo>
                    <a:lnTo>
                      <a:pt x="96" y="486"/>
                    </a:lnTo>
                    <a:lnTo>
                      <a:pt x="74" y="476"/>
                    </a:lnTo>
                    <a:lnTo>
                      <a:pt x="50" y="464"/>
                    </a:lnTo>
                    <a:lnTo>
                      <a:pt x="30" y="452"/>
                    </a:lnTo>
                    <a:lnTo>
                      <a:pt x="14" y="434"/>
                    </a:lnTo>
                    <a:lnTo>
                      <a:pt x="10" y="424"/>
                    </a:lnTo>
                    <a:lnTo>
                      <a:pt x="6" y="416"/>
                    </a:lnTo>
                    <a:lnTo>
                      <a:pt x="4" y="404"/>
                    </a:lnTo>
                    <a:lnTo>
                      <a:pt x="4" y="392"/>
                    </a:lnTo>
                    <a:lnTo>
                      <a:pt x="10" y="380"/>
                    </a:lnTo>
                    <a:lnTo>
                      <a:pt x="16" y="368"/>
                    </a:lnTo>
                    <a:lnTo>
                      <a:pt x="26" y="358"/>
                    </a:lnTo>
                    <a:lnTo>
                      <a:pt x="30" y="352"/>
                    </a:lnTo>
                    <a:lnTo>
                      <a:pt x="48" y="342"/>
                    </a:lnTo>
                    <a:lnTo>
                      <a:pt x="64" y="332"/>
                    </a:lnTo>
                    <a:lnTo>
                      <a:pt x="90" y="320"/>
                    </a:lnTo>
                    <a:lnTo>
                      <a:pt x="112" y="308"/>
                    </a:lnTo>
                    <a:lnTo>
                      <a:pt x="134" y="294"/>
                    </a:lnTo>
                    <a:lnTo>
                      <a:pt x="152" y="278"/>
                    </a:lnTo>
                    <a:lnTo>
                      <a:pt x="162" y="266"/>
                    </a:lnTo>
                    <a:lnTo>
                      <a:pt x="170" y="256"/>
                    </a:lnTo>
                    <a:lnTo>
                      <a:pt x="174" y="240"/>
                    </a:lnTo>
                    <a:lnTo>
                      <a:pt x="172" y="226"/>
                    </a:lnTo>
                    <a:lnTo>
                      <a:pt x="166" y="212"/>
                    </a:lnTo>
                    <a:lnTo>
                      <a:pt x="158" y="202"/>
                    </a:lnTo>
                    <a:lnTo>
                      <a:pt x="136" y="188"/>
                    </a:lnTo>
                    <a:lnTo>
                      <a:pt x="114" y="176"/>
                    </a:lnTo>
                    <a:lnTo>
                      <a:pt x="96" y="168"/>
                    </a:lnTo>
                    <a:lnTo>
                      <a:pt x="78" y="162"/>
                    </a:lnTo>
                    <a:lnTo>
                      <a:pt x="62" y="154"/>
                    </a:lnTo>
                    <a:lnTo>
                      <a:pt x="44" y="144"/>
                    </a:lnTo>
                    <a:lnTo>
                      <a:pt x="30" y="132"/>
                    </a:lnTo>
                    <a:lnTo>
                      <a:pt x="20" y="122"/>
                    </a:lnTo>
                    <a:lnTo>
                      <a:pt x="8" y="98"/>
                    </a:lnTo>
                    <a:lnTo>
                      <a:pt x="0" y="74"/>
                    </a:lnTo>
                    <a:lnTo>
                      <a:pt x="6" y="58"/>
                    </a:lnTo>
                    <a:lnTo>
                      <a:pt x="8" y="50"/>
                    </a:lnTo>
                    <a:lnTo>
                      <a:pt x="20" y="42"/>
                    </a:lnTo>
                    <a:lnTo>
                      <a:pt x="32" y="30"/>
                    </a:lnTo>
                    <a:lnTo>
                      <a:pt x="58" y="16"/>
                    </a:lnTo>
                    <a:lnTo>
                      <a:pt x="76" y="6"/>
                    </a:lnTo>
                    <a:lnTo>
                      <a:pt x="86" y="0"/>
                    </a:lnTo>
                  </a:path>
                </a:pathLst>
              </a:custGeom>
              <a:noFill/>
              <a:ln w="38100">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sp>
            <p:nvSpPr>
              <p:cNvPr id="58" name="Freeform 69"/>
              <p:cNvSpPr>
                <a:spLocks/>
              </p:cNvSpPr>
              <p:nvPr/>
            </p:nvSpPr>
            <p:spPr bwMode="auto">
              <a:xfrm>
                <a:off x="5292" y="2028"/>
                <a:ext cx="174" cy="2084"/>
              </a:xfrm>
              <a:custGeom>
                <a:avLst/>
                <a:gdLst/>
                <a:ahLst/>
                <a:cxnLst>
                  <a:cxn ang="0">
                    <a:pos x="136" y="2058"/>
                  </a:cxn>
                  <a:cxn ang="0">
                    <a:pos x="170" y="2018"/>
                  </a:cxn>
                  <a:cxn ang="0">
                    <a:pos x="158" y="1972"/>
                  </a:cxn>
                  <a:cxn ang="0">
                    <a:pos x="104" y="1934"/>
                  </a:cxn>
                  <a:cxn ang="0">
                    <a:pos x="28" y="1894"/>
                  </a:cxn>
                  <a:cxn ang="0">
                    <a:pos x="0" y="1844"/>
                  </a:cxn>
                  <a:cxn ang="0">
                    <a:pos x="20" y="1800"/>
                  </a:cxn>
                  <a:cxn ang="0">
                    <a:pos x="64" y="1774"/>
                  </a:cxn>
                  <a:cxn ang="0">
                    <a:pos x="132" y="1732"/>
                  </a:cxn>
                  <a:cxn ang="0">
                    <a:pos x="168" y="1676"/>
                  </a:cxn>
                  <a:cxn ang="0">
                    <a:pos x="150" y="1646"/>
                  </a:cxn>
                  <a:cxn ang="0">
                    <a:pos x="92" y="1608"/>
                  </a:cxn>
                  <a:cxn ang="0">
                    <a:pos x="28" y="1574"/>
                  </a:cxn>
                  <a:cxn ang="0">
                    <a:pos x="2" y="1530"/>
                  </a:cxn>
                  <a:cxn ang="0">
                    <a:pos x="16" y="1486"/>
                  </a:cxn>
                  <a:cxn ang="0">
                    <a:pos x="86" y="1448"/>
                  </a:cxn>
                  <a:cxn ang="0">
                    <a:pos x="136" y="1418"/>
                  </a:cxn>
                  <a:cxn ang="0">
                    <a:pos x="162" y="1388"/>
                  </a:cxn>
                  <a:cxn ang="0">
                    <a:pos x="170" y="1350"/>
                  </a:cxn>
                  <a:cxn ang="0">
                    <a:pos x="122" y="1302"/>
                  </a:cxn>
                  <a:cxn ang="0">
                    <a:pos x="38" y="1254"/>
                  </a:cxn>
                  <a:cxn ang="0">
                    <a:pos x="2" y="1216"/>
                  </a:cxn>
                  <a:cxn ang="0">
                    <a:pos x="10" y="1174"/>
                  </a:cxn>
                  <a:cxn ang="0">
                    <a:pos x="54" y="1142"/>
                  </a:cxn>
                  <a:cxn ang="0">
                    <a:pos x="122" y="1108"/>
                  </a:cxn>
                  <a:cxn ang="0">
                    <a:pos x="166" y="1064"/>
                  </a:cxn>
                  <a:cxn ang="0">
                    <a:pos x="172" y="1032"/>
                  </a:cxn>
                  <a:cxn ang="0">
                    <a:pos x="150" y="998"/>
                  </a:cxn>
                  <a:cxn ang="0">
                    <a:pos x="74" y="958"/>
                  </a:cxn>
                  <a:cxn ang="0">
                    <a:pos x="22" y="926"/>
                  </a:cxn>
                  <a:cxn ang="0">
                    <a:pos x="8" y="904"/>
                  </a:cxn>
                  <a:cxn ang="0">
                    <a:pos x="4" y="878"/>
                  </a:cxn>
                  <a:cxn ang="0">
                    <a:pos x="14" y="852"/>
                  </a:cxn>
                  <a:cxn ang="0">
                    <a:pos x="38" y="826"/>
                  </a:cxn>
                  <a:cxn ang="0">
                    <a:pos x="116" y="788"/>
                  </a:cxn>
                  <a:cxn ang="0">
                    <a:pos x="160" y="754"/>
                  </a:cxn>
                  <a:cxn ang="0">
                    <a:pos x="168" y="738"/>
                  </a:cxn>
                  <a:cxn ang="0">
                    <a:pos x="174" y="724"/>
                  </a:cxn>
                  <a:cxn ang="0">
                    <a:pos x="162" y="694"/>
                  </a:cxn>
                  <a:cxn ang="0">
                    <a:pos x="114" y="656"/>
                  </a:cxn>
                  <a:cxn ang="0">
                    <a:pos x="32" y="608"/>
                  </a:cxn>
                  <a:cxn ang="0">
                    <a:pos x="2" y="564"/>
                  </a:cxn>
                  <a:cxn ang="0">
                    <a:pos x="20" y="526"/>
                  </a:cxn>
                  <a:cxn ang="0">
                    <a:pos x="78" y="484"/>
                  </a:cxn>
                  <a:cxn ang="0">
                    <a:pos x="144" y="450"/>
                  </a:cxn>
                  <a:cxn ang="0">
                    <a:pos x="168" y="414"/>
                  </a:cxn>
                  <a:cxn ang="0">
                    <a:pos x="164" y="378"/>
                  </a:cxn>
                  <a:cxn ang="0">
                    <a:pos x="144" y="352"/>
                  </a:cxn>
                  <a:cxn ang="0">
                    <a:pos x="84" y="318"/>
                  </a:cxn>
                  <a:cxn ang="0">
                    <a:pos x="22" y="276"/>
                  </a:cxn>
                  <a:cxn ang="0">
                    <a:pos x="0" y="240"/>
                  </a:cxn>
                  <a:cxn ang="0">
                    <a:pos x="16" y="200"/>
                  </a:cxn>
                  <a:cxn ang="0">
                    <a:pos x="78" y="166"/>
                  </a:cxn>
                  <a:cxn ang="0">
                    <a:pos x="130" y="142"/>
                  </a:cxn>
                  <a:cxn ang="0">
                    <a:pos x="166" y="96"/>
                  </a:cxn>
                  <a:cxn ang="0">
                    <a:pos x="166" y="50"/>
                  </a:cxn>
                  <a:cxn ang="0">
                    <a:pos x="116" y="14"/>
                  </a:cxn>
                </a:cxnLst>
                <a:rect l="0" t="0" r="r" b="b"/>
                <a:pathLst>
                  <a:path w="174" h="2084">
                    <a:moveTo>
                      <a:pt x="82" y="2084"/>
                    </a:moveTo>
                    <a:lnTo>
                      <a:pt x="108" y="2074"/>
                    </a:lnTo>
                    <a:lnTo>
                      <a:pt x="136" y="2058"/>
                    </a:lnTo>
                    <a:lnTo>
                      <a:pt x="150" y="2048"/>
                    </a:lnTo>
                    <a:lnTo>
                      <a:pt x="164" y="2034"/>
                    </a:lnTo>
                    <a:lnTo>
                      <a:pt x="170" y="2018"/>
                    </a:lnTo>
                    <a:lnTo>
                      <a:pt x="170" y="2002"/>
                    </a:lnTo>
                    <a:lnTo>
                      <a:pt x="168" y="1988"/>
                    </a:lnTo>
                    <a:lnTo>
                      <a:pt x="158" y="1972"/>
                    </a:lnTo>
                    <a:lnTo>
                      <a:pt x="144" y="1958"/>
                    </a:lnTo>
                    <a:lnTo>
                      <a:pt x="128" y="1946"/>
                    </a:lnTo>
                    <a:lnTo>
                      <a:pt x="104" y="1934"/>
                    </a:lnTo>
                    <a:lnTo>
                      <a:pt x="76" y="1922"/>
                    </a:lnTo>
                    <a:lnTo>
                      <a:pt x="52" y="1910"/>
                    </a:lnTo>
                    <a:lnTo>
                      <a:pt x="28" y="1894"/>
                    </a:lnTo>
                    <a:lnTo>
                      <a:pt x="16" y="1882"/>
                    </a:lnTo>
                    <a:lnTo>
                      <a:pt x="4" y="1864"/>
                    </a:lnTo>
                    <a:lnTo>
                      <a:pt x="0" y="1844"/>
                    </a:lnTo>
                    <a:lnTo>
                      <a:pt x="2" y="1834"/>
                    </a:lnTo>
                    <a:lnTo>
                      <a:pt x="6" y="1822"/>
                    </a:lnTo>
                    <a:lnTo>
                      <a:pt x="20" y="1800"/>
                    </a:lnTo>
                    <a:lnTo>
                      <a:pt x="18" y="1804"/>
                    </a:lnTo>
                    <a:lnTo>
                      <a:pt x="36" y="1788"/>
                    </a:lnTo>
                    <a:lnTo>
                      <a:pt x="64" y="1774"/>
                    </a:lnTo>
                    <a:lnTo>
                      <a:pt x="88" y="1760"/>
                    </a:lnTo>
                    <a:lnTo>
                      <a:pt x="114" y="1746"/>
                    </a:lnTo>
                    <a:lnTo>
                      <a:pt x="132" y="1732"/>
                    </a:lnTo>
                    <a:lnTo>
                      <a:pt x="150" y="1716"/>
                    </a:lnTo>
                    <a:lnTo>
                      <a:pt x="162" y="1698"/>
                    </a:lnTo>
                    <a:lnTo>
                      <a:pt x="168" y="1676"/>
                    </a:lnTo>
                    <a:lnTo>
                      <a:pt x="164" y="1664"/>
                    </a:lnTo>
                    <a:lnTo>
                      <a:pt x="158" y="1656"/>
                    </a:lnTo>
                    <a:lnTo>
                      <a:pt x="150" y="1646"/>
                    </a:lnTo>
                    <a:lnTo>
                      <a:pt x="142" y="1638"/>
                    </a:lnTo>
                    <a:lnTo>
                      <a:pt x="120" y="1624"/>
                    </a:lnTo>
                    <a:lnTo>
                      <a:pt x="92" y="1608"/>
                    </a:lnTo>
                    <a:lnTo>
                      <a:pt x="72" y="1600"/>
                    </a:lnTo>
                    <a:lnTo>
                      <a:pt x="54" y="1590"/>
                    </a:lnTo>
                    <a:lnTo>
                      <a:pt x="28" y="1574"/>
                    </a:lnTo>
                    <a:lnTo>
                      <a:pt x="12" y="1556"/>
                    </a:lnTo>
                    <a:lnTo>
                      <a:pt x="6" y="1544"/>
                    </a:lnTo>
                    <a:lnTo>
                      <a:pt x="2" y="1530"/>
                    </a:lnTo>
                    <a:lnTo>
                      <a:pt x="2" y="1514"/>
                    </a:lnTo>
                    <a:lnTo>
                      <a:pt x="8" y="1500"/>
                    </a:lnTo>
                    <a:lnTo>
                      <a:pt x="16" y="1486"/>
                    </a:lnTo>
                    <a:lnTo>
                      <a:pt x="32" y="1474"/>
                    </a:lnTo>
                    <a:lnTo>
                      <a:pt x="54" y="1462"/>
                    </a:lnTo>
                    <a:lnTo>
                      <a:pt x="86" y="1448"/>
                    </a:lnTo>
                    <a:lnTo>
                      <a:pt x="112" y="1434"/>
                    </a:lnTo>
                    <a:lnTo>
                      <a:pt x="124" y="1426"/>
                    </a:lnTo>
                    <a:lnTo>
                      <a:pt x="136" y="1418"/>
                    </a:lnTo>
                    <a:lnTo>
                      <a:pt x="146" y="1408"/>
                    </a:lnTo>
                    <a:lnTo>
                      <a:pt x="152" y="1402"/>
                    </a:lnTo>
                    <a:lnTo>
                      <a:pt x="162" y="1388"/>
                    </a:lnTo>
                    <a:lnTo>
                      <a:pt x="170" y="1374"/>
                    </a:lnTo>
                    <a:lnTo>
                      <a:pt x="172" y="1362"/>
                    </a:lnTo>
                    <a:lnTo>
                      <a:pt x="170" y="1350"/>
                    </a:lnTo>
                    <a:lnTo>
                      <a:pt x="162" y="1336"/>
                    </a:lnTo>
                    <a:lnTo>
                      <a:pt x="148" y="1318"/>
                    </a:lnTo>
                    <a:lnTo>
                      <a:pt x="122" y="1302"/>
                    </a:lnTo>
                    <a:lnTo>
                      <a:pt x="82" y="1280"/>
                    </a:lnTo>
                    <a:lnTo>
                      <a:pt x="56" y="1266"/>
                    </a:lnTo>
                    <a:lnTo>
                      <a:pt x="38" y="1254"/>
                    </a:lnTo>
                    <a:lnTo>
                      <a:pt x="24" y="1244"/>
                    </a:lnTo>
                    <a:lnTo>
                      <a:pt x="6" y="1228"/>
                    </a:lnTo>
                    <a:lnTo>
                      <a:pt x="2" y="1216"/>
                    </a:lnTo>
                    <a:lnTo>
                      <a:pt x="0" y="1206"/>
                    </a:lnTo>
                    <a:lnTo>
                      <a:pt x="2" y="1188"/>
                    </a:lnTo>
                    <a:lnTo>
                      <a:pt x="10" y="1174"/>
                    </a:lnTo>
                    <a:lnTo>
                      <a:pt x="22" y="1162"/>
                    </a:lnTo>
                    <a:lnTo>
                      <a:pt x="38" y="1152"/>
                    </a:lnTo>
                    <a:lnTo>
                      <a:pt x="54" y="1142"/>
                    </a:lnTo>
                    <a:lnTo>
                      <a:pt x="74" y="1132"/>
                    </a:lnTo>
                    <a:lnTo>
                      <a:pt x="96" y="1122"/>
                    </a:lnTo>
                    <a:lnTo>
                      <a:pt x="122" y="1108"/>
                    </a:lnTo>
                    <a:lnTo>
                      <a:pt x="144" y="1092"/>
                    </a:lnTo>
                    <a:lnTo>
                      <a:pt x="158" y="1078"/>
                    </a:lnTo>
                    <a:lnTo>
                      <a:pt x="166" y="1064"/>
                    </a:lnTo>
                    <a:lnTo>
                      <a:pt x="170" y="1054"/>
                    </a:lnTo>
                    <a:lnTo>
                      <a:pt x="172" y="1044"/>
                    </a:lnTo>
                    <a:lnTo>
                      <a:pt x="172" y="1032"/>
                    </a:lnTo>
                    <a:lnTo>
                      <a:pt x="166" y="1018"/>
                    </a:lnTo>
                    <a:lnTo>
                      <a:pt x="156" y="1004"/>
                    </a:lnTo>
                    <a:lnTo>
                      <a:pt x="150" y="998"/>
                    </a:lnTo>
                    <a:lnTo>
                      <a:pt x="136" y="990"/>
                    </a:lnTo>
                    <a:lnTo>
                      <a:pt x="104" y="972"/>
                    </a:lnTo>
                    <a:lnTo>
                      <a:pt x="74" y="958"/>
                    </a:lnTo>
                    <a:lnTo>
                      <a:pt x="56" y="950"/>
                    </a:lnTo>
                    <a:lnTo>
                      <a:pt x="40" y="940"/>
                    </a:lnTo>
                    <a:lnTo>
                      <a:pt x="22" y="926"/>
                    </a:lnTo>
                    <a:lnTo>
                      <a:pt x="14" y="916"/>
                    </a:lnTo>
                    <a:lnTo>
                      <a:pt x="10" y="910"/>
                    </a:lnTo>
                    <a:lnTo>
                      <a:pt x="8" y="904"/>
                    </a:lnTo>
                    <a:lnTo>
                      <a:pt x="4" y="896"/>
                    </a:lnTo>
                    <a:lnTo>
                      <a:pt x="2" y="888"/>
                    </a:lnTo>
                    <a:lnTo>
                      <a:pt x="4" y="878"/>
                    </a:lnTo>
                    <a:lnTo>
                      <a:pt x="6" y="870"/>
                    </a:lnTo>
                    <a:lnTo>
                      <a:pt x="8" y="860"/>
                    </a:lnTo>
                    <a:lnTo>
                      <a:pt x="14" y="852"/>
                    </a:lnTo>
                    <a:lnTo>
                      <a:pt x="18" y="846"/>
                    </a:lnTo>
                    <a:lnTo>
                      <a:pt x="26" y="838"/>
                    </a:lnTo>
                    <a:lnTo>
                      <a:pt x="38" y="826"/>
                    </a:lnTo>
                    <a:lnTo>
                      <a:pt x="62" y="812"/>
                    </a:lnTo>
                    <a:lnTo>
                      <a:pt x="92" y="800"/>
                    </a:lnTo>
                    <a:lnTo>
                      <a:pt x="116" y="788"/>
                    </a:lnTo>
                    <a:lnTo>
                      <a:pt x="132" y="780"/>
                    </a:lnTo>
                    <a:lnTo>
                      <a:pt x="146" y="770"/>
                    </a:lnTo>
                    <a:lnTo>
                      <a:pt x="160" y="754"/>
                    </a:lnTo>
                    <a:lnTo>
                      <a:pt x="164" y="746"/>
                    </a:lnTo>
                    <a:lnTo>
                      <a:pt x="168" y="740"/>
                    </a:lnTo>
                    <a:lnTo>
                      <a:pt x="168" y="738"/>
                    </a:lnTo>
                    <a:lnTo>
                      <a:pt x="166" y="742"/>
                    </a:lnTo>
                    <a:lnTo>
                      <a:pt x="172" y="732"/>
                    </a:lnTo>
                    <a:lnTo>
                      <a:pt x="174" y="724"/>
                    </a:lnTo>
                    <a:lnTo>
                      <a:pt x="170" y="710"/>
                    </a:lnTo>
                    <a:lnTo>
                      <a:pt x="168" y="702"/>
                    </a:lnTo>
                    <a:lnTo>
                      <a:pt x="162" y="694"/>
                    </a:lnTo>
                    <a:lnTo>
                      <a:pt x="152" y="682"/>
                    </a:lnTo>
                    <a:lnTo>
                      <a:pt x="132" y="666"/>
                    </a:lnTo>
                    <a:lnTo>
                      <a:pt x="114" y="656"/>
                    </a:lnTo>
                    <a:lnTo>
                      <a:pt x="86" y="640"/>
                    </a:lnTo>
                    <a:lnTo>
                      <a:pt x="54" y="624"/>
                    </a:lnTo>
                    <a:lnTo>
                      <a:pt x="32" y="608"/>
                    </a:lnTo>
                    <a:lnTo>
                      <a:pt x="12" y="590"/>
                    </a:lnTo>
                    <a:lnTo>
                      <a:pt x="6" y="578"/>
                    </a:lnTo>
                    <a:lnTo>
                      <a:pt x="2" y="564"/>
                    </a:lnTo>
                    <a:lnTo>
                      <a:pt x="8" y="544"/>
                    </a:lnTo>
                    <a:lnTo>
                      <a:pt x="16" y="530"/>
                    </a:lnTo>
                    <a:lnTo>
                      <a:pt x="20" y="526"/>
                    </a:lnTo>
                    <a:lnTo>
                      <a:pt x="38" y="510"/>
                    </a:lnTo>
                    <a:lnTo>
                      <a:pt x="60" y="494"/>
                    </a:lnTo>
                    <a:lnTo>
                      <a:pt x="78" y="484"/>
                    </a:lnTo>
                    <a:lnTo>
                      <a:pt x="100" y="474"/>
                    </a:lnTo>
                    <a:lnTo>
                      <a:pt x="124" y="464"/>
                    </a:lnTo>
                    <a:lnTo>
                      <a:pt x="144" y="450"/>
                    </a:lnTo>
                    <a:lnTo>
                      <a:pt x="160" y="432"/>
                    </a:lnTo>
                    <a:lnTo>
                      <a:pt x="164" y="422"/>
                    </a:lnTo>
                    <a:lnTo>
                      <a:pt x="168" y="414"/>
                    </a:lnTo>
                    <a:lnTo>
                      <a:pt x="170" y="404"/>
                    </a:lnTo>
                    <a:lnTo>
                      <a:pt x="170" y="390"/>
                    </a:lnTo>
                    <a:lnTo>
                      <a:pt x="164" y="378"/>
                    </a:lnTo>
                    <a:lnTo>
                      <a:pt x="158" y="368"/>
                    </a:lnTo>
                    <a:lnTo>
                      <a:pt x="148" y="356"/>
                    </a:lnTo>
                    <a:lnTo>
                      <a:pt x="144" y="352"/>
                    </a:lnTo>
                    <a:lnTo>
                      <a:pt x="126" y="342"/>
                    </a:lnTo>
                    <a:lnTo>
                      <a:pt x="110" y="332"/>
                    </a:lnTo>
                    <a:lnTo>
                      <a:pt x="84" y="318"/>
                    </a:lnTo>
                    <a:lnTo>
                      <a:pt x="62" y="306"/>
                    </a:lnTo>
                    <a:lnTo>
                      <a:pt x="40" y="292"/>
                    </a:lnTo>
                    <a:lnTo>
                      <a:pt x="22" y="276"/>
                    </a:lnTo>
                    <a:lnTo>
                      <a:pt x="12" y="266"/>
                    </a:lnTo>
                    <a:lnTo>
                      <a:pt x="4" y="254"/>
                    </a:lnTo>
                    <a:lnTo>
                      <a:pt x="0" y="240"/>
                    </a:lnTo>
                    <a:lnTo>
                      <a:pt x="2" y="224"/>
                    </a:lnTo>
                    <a:lnTo>
                      <a:pt x="8" y="212"/>
                    </a:lnTo>
                    <a:lnTo>
                      <a:pt x="16" y="200"/>
                    </a:lnTo>
                    <a:lnTo>
                      <a:pt x="38" y="186"/>
                    </a:lnTo>
                    <a:lnTo>
                      <a:pt x="60" y="174"/>
                    </a:lnTo>
                    <a:lnTo>
                      <a:pt x="78" y="166"/>
                    </a:lnTo>
                    <a:lnTo>
                      <a:pt x="96" y="160"/>
                    </a:lnTo>
                    <a:lnTo>
                      <a:pt x="112" y="154"/>
                    </a:lnTo>
                    <a:lnTo>
                      <a:pt x="130" y="142"/>
                    </a:lnTo>
                    <a:lnTo>
                      <a:pt x="144" y="132"/>
                    </a:lnTo>
                    <a:lnTo>
                      <a:pt x="154" y="120"/>
                    </a:lnTo>
                    <a:lnTo>
                      <a:pt x="166" y="96"/>
                    </a:lnTo>
                    <a:lnTo>
                      <a:pt x="174" y="72"/>
                    </a:lnTo>
                    <a:lnTo>
                      <a:pt x="168" y="58"/>
                    </a:lnTo>
                    <a:lnTo>
                      <a:pt x="166" y="50"/>
                    </a:lnTo>
                    <a:lnTo>
                      <a:pt x="154" y="40"/>
                    </a:lnTo>
                    <a:lnTo>
                      <a:pt x="142" y="30"/>
                    </a:lnTo>
                    <a:lnTo>
                      <a:pt x="116" y="14"/>
                    </a:lnTo>
                    <a:lnTo>
                      <a:pt x="98" y="4"/>
                    </a:lnTo>
                    <a:lnTo>
                      <a:pt x="88" y="0"/>
                    </a:lnTo>
                  </a:path>
                </a:pathLst>
              </a:custGeom>
              <a:noFill/>
              <a:ln w="15875">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grpSp>
        <p:sp>
          <p:nvSpPr>
            <p:cNvPr id="55" name="Isosceles Triangle 54"/>
            <p:cNvSpPr/>
            <p:nvPr/>
          </p:nvSpPr>
          <p:spPr>
            <a:xfrm rot="5400000">
              <a:off x="4641723" y="4110143"/>
              <a:ext cx="427697" cy="165337"/>
            </a:xfrm>
            <a:prstGeom prst="triangle">
              <a:avLst/>
            </a:prstGeom>
            <a:noFill/>
            <a:ln>
              <a:solidFill>
                <a:srgbClr val="86C8E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endParaRPr>
            </a:p>
          </p:txBody>
        </p:sp>
      </p:grpSp>
      <p:sp>
        <p:nvSpPr>
          <p:cNvPr id="75" name="TextBox 74"/>
          <p:cNvSpPr txBox="1"/>
          <p:nvPr/>
        </p:nvSpPr>
        <p:spPr>
          <a:xfrm>
            <a:off x="3090654" y="4723386"/>
            <a:ext cx="1196604" cy="584775"/>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Access Switch</a:t>
            </a:r>
          </a:p>
        </p:txBody>
      </p:sp>
      <p:sp>
        <p:nvSpPr>
          <p:cNvPr id="41" name="Chevron 40">
            <a:extLst>
              <a:ext uri="{FF2B5EF4-FFF2-40B4-BE49-F238E27FC236}">
                <a16:creationId xmlns:a16="http://schemas.microsoft.com/office/drawing/2014/main" id="{5A7ED57B-E8A4-FB4D-8550-FDE745FE4CE5}"/>
              </a:ext>
            </a:extLst>
          </p:cNvPr>
          <p:cNvSpPr/>
          <p:nvPr/>
        </p:nvSpPr>
        <p:spPr>
          <a:xfrm>
            <a:off x="3775042" y="1586680"/>
            <a:ext cx="3107071" cy="976088"/>
          </a:xfrm>
          <a:prstGeom prst="chevr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Ins="0" rtlCol="0" anchor="ctr"/>
          <a:lstStyle/>
          <a:p>
            <a:r>
              <a:rPr lang="en-US" sz="2133" dirty="0">
                <a:solidFill>
                  <a:srgbClr val="FFFFFF"/>
                </a:solidFill>
              </a:rPr>
              <a:t>MUD Manager</a:t>
            </a:r>
          </a:p>
          <a:p>
            <a:r>
              <a:rPr lang="en-US" sz="2133" dirty="0">
                <a:solidFill>
                  <a:srgbClr val="FFFFFF"/>
                </a:solidFill>
              </a:rPr>
              <a:t>queries </a:t>
            </a:r>
          </a:p>
          <a:p>
            <a:r>
              <a:rPr lang="en-US" sz="2133" dirty="0">
                <a:solidFill>
                  <a:srgbClr val="FFFFFF"/>
                </a:solidFill>
              </a:rPr>
              <a:t>manufacturer</a:t>
            </a:r>
          </a:p>
        </p:txBody>
      </p:sp>
      <p:sp>
        <p:nvSpPr>
          <p:cNvPr id="9" name="TextBox 8">
            <a:extLst>
              <a:ext uri="{FF2B5EF4-FFF2-40B4-BE49-F238E27FC236}">
                <a16:creationId xmlns:a16="http://schemas.microsoft.com/office/drawing/2014/main" id="{8C90BBD4-C02A-AC40-B892-2CC29D5F7E9D}"/>
              </a:ext>
            </a:extLst>
          </p:cNvPr>
          <p:cNvSpPr txBox="1"/>
          <p:nvPr/>
        </p:nvSpPr>
        <p:spPr>
          <a:xfrm>
            <a:off x="2151723" y="5133782"/>
            <a:ext cx="1074333" cy="830997"/>
          </a:xfrm>
          <a:prstGeom prst="rect">
            <a:avLst/>
          </a:prstGeom>
          <a:noFill/>
          <a:ln>
            <a:solidFill>
              <a:schemeClr val="accent1"/>
            </a:solidFill>
          </a:ln>
        </p:spPr>
        <p:txBody>
          <a:bodyPr wrap="none" rtlCol="0">
            <a:spAutoFit/>
          </a:bodyPr>
          <a:lstStyle/>
          <a:p>
            <a:r>
              <a:rPr lang="en-US" sz="1600" dirty="0"/>
              <a:t>DHCP, </a:t>
            </a:r>
          </a:p>
          <a:p>
            <a:r>
              <a:rPr lang="en-US" sz="1600" dirty="0"/>
              <a:t>LLDP,</a:t>
            </a:r>
          </a:p>
          <a:p>
            <a:r>
              <a:rPr lang="en-US" sz="1600" dirty="0"/>
              <a:t>or 802.1X</a:t>
            </a:r>
          </a:p>
        </p:txBody>
      </p:sp>
      <p:cxnSp>
        <p:nvCxnSpPr>
          <p:cNvPr id="11" name="Straight Connector 10">
            <a:extLst>
              <a:ext uri="{FF2B5EF4-FFF2-40B4-BE49-F238E27FC236}">
                <a16:creationId xmlns:a16="http://schemas.microsoft.com/office/drawing/2014/main" id="{E266099B-939E-A546-A781-DCE1F8E89446}"/>
              </a:ext>
            </a:extLst>
          </p:cNvPr>
          <p:cNvCxnSpPr>
            <a:cxnSpLocks/>
            <a:endCxn id="9" idx="0"/>
          </p:cNvCxnSpPr>
          <p:nvPr/>
        </p:nvCxnSpPr>
        <p:spPr>
          <a:xfrm flipH="1">
            <a:off x="2743980" y="4321221"/>
            <a:ext cx="4035" cy="812560"/>
          </a:xfrm>
          <a:prstGeom prst="line">
            <a:avLst/>
          </a:prstGeom>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4BB16C59-766A-1E4B-8C2B-091CBFF5957D}"/>
              </a:ext>
            </a:extLst>
          </p:cNvPr>
          <p:cNvSpPr txBox="1"/>
          <p:nvPr/>
        </p:nvSpPr>
        <p:spPr>
          <a:xfrm>
            <a:off x="4057857" y="5169628"/>
            <a:ext cx="821059" cy="338554"/>
          </a:xfrm>
          <a:prstGeom prst="rect">
            <a:avLst/>
          </a:prstGeom>
          <a:noFill/>
          <a:ln>
            <a:solidFill>
              <a:schemeClr val="accent1"/>
            </a:solidFill>
          </a:ln>
        </p:spPr>
        <p:txBody>
          <a:bodyPr wrap="none" rtlCol="0">
            <a:spAutoFit/>
          </a:bodyPr>
          <a:lstStyle/>
          <a:p>
            <a:r>
              <a:rPr lang="en-US" sz="1600" dirty="0"/>
              <a:t>Radius</a:t>
            </a:r>
          </a:p>
        </p:txBody>
      </p:sp>
      <p:cxnSp>
        <p:nvCxnSpPr>
          <p:cNvPr id="54" name="Straight Connector 53">
            <a:extLst>
              <a:ext uri="{FF2B5EF4-FFF2-40B4-BE49-F238E27FC236}">
                <a16:creationId xmlns:a16="http://schemas.microsoft.com/office/drawing/2014/main" id="{0E82926A-2D03-B14F-A651-12C4FEC8DE22}"/>
              </a:ext>
            </a:extLst>
          </p:cNvPr>
          <p:cNvCxnSpPr>
            <a:cxnSpLocks/>
          </p:cNvCxnSpPr>
          <p:nvPr/>
        </p:nvCxnSpPr>
        <p:spPr>
          <a:xfrm>
            <a:off x="4493020" y="4321222"/>
            <a:ext cx="1" cy="828413"/>
          </a:xfrm>
          <a:prstGeom prst="line">
            <a:avLst/>
          </a:prstGeom>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863E1B0-1551-BA43-943F-79736510AD44}"/>
              </a:ext>
            </a:extLst>
          </p:cNvPr>
          <p:cNvSpPr txBox="1"/>
          <p:nvPr/>
        </p:nvSpPr>
        <p:spPr>
          <a:xfrm>
            <a:off x="8938525" y="4994050"/>
            <a:ext cx="630301" cy="338554"/>
          </a:xfrm>
          <a:prstGeom prst="rect">
            <a:avLst/>
          </a:prstGeom>
          <a:noFill/>
          <a:ln>
            <a:solidFill>
              <a:schemeClr val="accent1"/>
            </a:solidFill>
          </a:ln>
        </p:spPr>
        <p:txBody>
          <a:bodyPr wrap="none" rtlCol="0">
            <a:spAutoFit/>
          </a:bodyPr>
          <a:lstStyle/>
          <a:p>
            <a:r>
              <a:rPr lang="en-US" sz="1600" dirty="0"/>
              <a:t>https</a:t>
            </a:r>
          </a:p>
        </p:txBody>
      </p:sp>
      <p:cxnSp>
        <p:nvCxnSpPr>
          <p:cNvPr id="59" name="Straight Connector 58">
            <a:extLst>
              <a:ext uri="{FF2B5EF4-FFF2-40B4-BE49-F238E27FC236}">
                <a16:creationId xmlns:a16="http://schemas.microsoft.com/office/drawing/2014/main" id="{61624330-EF3A-434E-9833-EACD963E8349}"/>
              </a:ext>
            </a:extLst>
          </p:cNvPr>
          <p:cNvCxnSpPr>
            <a:cxnSpLocks/>
          </p:cNvCxnSpPr>
          <p:nvPr/>
        </p:nvCxnSpPr>
        <p:spPr>
          <a:xfrm>
            <a:off x="9295674" y="4136555"/>
            <a:ext cx="1" cy="828413"/>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BCF916E-7620-FF49-AF98-06EE050B6643}"/>
              </a:ext>
            </a:extLst>
          </p:cNvPr>
          <p:cNvSpPr txBox="1"/>
          <p:nvPr/>
        </p:nvSpPr>
        <p:spPr>
          <a:xfrm>
            <a:off x="4171677" y="5555961"/>
            <a:ext cx="2803973" cy="461665"/>
          </a:xfrm>
          <a:prstGeom prst="rect">
            <a:avLst/>
          </a:prstGeom>
          <a:noFill/>
        </p:spPr>
        <p:txBody>
          <a:bodyPr wrap="none" rtlCol="0">
            <a:spAutoFit/>
          </a:bodyPr>
          <a:lstStyle/>
          <a:p>
            <a:r>
              <a:rPr lang="en-US" sz="2400" dirty="0"/>
              <a:t>Enterprise Network</a:t>
            </a:r>
          </a:p>
        </p:txBody>
      </p:sp>
    </p:spTree>
    <p:extLst>
      <p:ext uri="{BB962C8B-B14F-4D97-AF65-F5344CB8AC3E}">
        <p14:creationId xmlns:p14="http://schemas.microsoft.com/office/powerpoint/2010/main" val="9210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dissolv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dissolve">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22"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3691" y="1589590"/>
            <a:ext cx="6515448" cy="4442244"/>
          </a:xfrm>
          <a:prstGeom prst="rect">
            <a:avLst/>
          </a:prstGeom>
          <a:solidFill>
            <a:schemeClr val="accent5">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endParaRPr lang="en-US" sz="1600" dirty="0">
              <a:solidFill>
                <a:srgbClr val="676767"/>
              </a:solidFill>
              <a:cs typeface="Arial" panose="020B0604020202020204" pitchFamily="34" charset="0"/>
            </a:endParaRPr>
          </a:p>
        </p:txBody>
      </p:sp>
      <p:graphicFrame>
        <p:nvGraphicFramePr>
          <p:cNvPr id="21" name="Object 20" hidden="1"/>
          <p:cNvGraphicFramePr>
            <a:graphicFrameLocks noChangeAspect="1"/>
          </p:cNvGraphicFramePr>
          <p:nvPr>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1043" name="think-cell Slide" r:id="rId5" imgW="378" imgH="379" progId="TCLayout.ActiveDocument.1">
                  <p:embed/>
                </p:oleObj>
              </mc:Choice>
              <mc:Fallback>
                <p:oleObj name="think-cell Slide" r:id="rId5" imgW="378" imgH="379" progId="TCLayout.ActiveDocument.1">
                  <p:embed/>
                  <p:pic>
                    <p:nvPicPr>
                      <p:cNvPr id="21" name="Object 20" hidden="1"/>
                      <p:cNvPicPr/>
                      <p:nvPr/>
                    </p:nvPicPr>
                    <p:blipFill>
                      <a:blip r:embed="rId6"/>
                      <a:stretch>
                        <a:fillRect/>
                      </a:stretch>
                    </p:blipFill>
                    <p:spPr>
                      <a:xfrm>
                        <a:off x="1589" y="1589"/>
                        <a:ext cx="1587" cy="1587"/>
                      </a:xfrm>
                      <a:prstGeom prst="rect">
                        <a:avLst/>
                      </a:prstGeom>
                    </p:spPr>
                  </p:pic>
                </p:oleObj>
              </mc:Fallback>
            </mc:AlternateContent>
          </a:graphicData>
        </a:graphic>
      </p:graphicFrame>
      <p:sp>
        <p:nvSpPr>
          <p:cNvPr id="3" name="Title 2"/>
          <p:cNvSpPr>
            <a:spLocks noGrp="1"/>
          </p:cNvSpPr>
          <p:nvPr>
            <p:ph type="title"/>
          </p:nvPr>
        </p:nvSpPr>
        <p:spPr/>
        <p:txBody>
          <a:bodyPr/>
          <a:lstStyle/>
          <a:p>
            <a:r>
              <a:rPr lang="en-US" dirty="0"/>
              <a:t>Applying Manufacturer Usage Descriptions</a:t>
            </a:r>
          </a:p>
        </p:txBody>
      </p:sp>
      <p:sp>
        <p:nvSpPr>
          <p:cNvPr id="12" name="TextBox 11"/>
          <p:cNvSpPr txBox="1"/>
          <p:nvPr/>
        </p:nvSpPr>
        <p:spPr>
          <a:xfrm>
            <a:off x="2177030" y="3095946"/>
            <a:ext cx="2899833" cy="215444"/>
          </a:xfrm>
          <a:prstGeom prst="rect">
            <a:avLst/>
          </a:prstGeom>
          <a:noFill/>
        </p:spPr>
        <p:txBody>
          <a:bodyPr wrap="square" lIns="0" tIns="0" rIns="0" bIns="0" rtlCol="0">
            <a:spAutoFit/>
          </a:bodyPr>
          <a:lstStyle/>
          <a:p>
            <a:pPr algn="ctr"/>
            <a:r>
              <a:rPr lang="en-US" sz="1400" dirty="0">
                <a:solidFill>
                  <a:srgbClr val="676767"/>
                </a:solidFill>
                <a:cs typeface="Arial" panose="020B0604020202020204" pitchFamily="34" charset="0"/>
              </a:rPr>
              <a:t>https://</a:t>
            </a:r>
            <a:r>
              <a:rPr lang="en-US" sz="1400" dirty="0" err="1">
                <a:solidFill>
                  <a:srgbClr val="676767"/>
                </a:solidFill>
                <a:cs typeface="Arial" panose="020B0604020202020204" pitchFamily="34" charset="0"/>
              </a:rPr>
              <a:t>example.com</a:t>
            </a:r>
            <a:r>
              <a:rPr lang="en-US" sz="1400" dirty="0">
                <a:solidFill>
                  <a:srgbClr val="676767"/>
                </a:solidFill>
                <a:cs typeface="Arial" panose="020B0604020202020204" pitchFamily="34" charset="0"/>
              </a:rPr>
              <a:t>/mud/</a:t>
            </a:r>
            <a:r>
              <a:rPr lang="is-IS" sz="1400" dirty="0">
                <a:solidFill>
                  <a:srgbClr val="676767"/>
                </a:solidFill>
                <a:cs typeface="Arial" panose="020B0604020202020204" pitchFamily="34" charset="0"/>
              </a:rPr>
              <a:t>…</a:t>
            </a:r>
            <a:endParaRPr lang="en-US" sz="1400" dirty="0">
              <a:solidFill>
                <a:srgbClr val="676767"/>
              </a:solidFill>
              <a:cs typeface="Arial" panose="020B0604020202020204" pitchFamily="34" charset="0"/>
            </a:endParaRPr>
          </a:p>
        </p:txBody>
      </p:sp>
      <p:sp>
        <p:nvSpPr>
          <p:cNvPr id="2" name="TextBox 1"/>
          <p:cNvSpPr txBox="1"/>
          <p:nvPr/>
        </p:nvSpPr>
        <p:spPr>
          <a:xfrm>
            <a:off x="9836311" y="4817723"/>
            <a:ext cx="1196604" cy="523220"/>
          </a:xfrm>
          <a:prstGeom prst="rect">
            <a:avLst/>
          </a:prstGeom>
          <a:noFill/>
        </p:spPr>
        <p:txBody>
          <a:bodyPr wrap="square" rtlCol="0">
            <a:spAutoFit/>
          </a:bodyPr>
          <a:lstStyle/>
          <a:p>
            <a:pPr algn="ctr"/>
            <a:r>
              <a:rPr lang="en-US" sz="1400" dirty="0">
                <a:solidFill>
                  <a:srgbClr val="676767"/>
                </a:solidFill>
                <a:cs typeface="Arial" panose="020B0604020202020204" pitchFamily="34" charset="0"/>
              </a:rPr>
              <a:t>MUD File Server</a:t>
            </a:r>
          </a:p>
        </p:txBody>
      </p:sp>
      <p:sp>
        <p:nvSpPr>
          <p:cNvPr id="48" name="Oval 47"/>
          <p:cNvSpPr/>
          <p:nvPr/>
        </p:nvSpPr>
        <p:spPr>
          <a:xfrm>
            <a:off x="9779809"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grpSp>
        <p:nvGrpSpPr>
          <p:cNvPr id="49" name="Group 48"/>
          <p:cNvGrpSpPr/>
          <p:nvPr/>
        </p:nvGrpSpPr>
        <p:grpSpPr>
          <a:xfrm>
            <a:off x="9898997" y="3752614"/>
            <a:ext cx="1014155" cy="636781"/>
            <a:chOff x="3766889" y="2168550"/>
            <a:chExt cx="2412342" cy="1514694"/>
          </a:xfrm>
          <a:solidFill>
            <a:schemeClr val="tx2"/>
          </a:solidFill>
        </p:grpSpPr>
        <p:sp>
          <p:nvSpPr>
            <p:cNvPr id="50" name="Freeform 49"/>
            <p:cNvSpPr/>
            <p:nvPr/>
          </p:nvSpPr>
          <p:spPr>
            <a:xfrm>
              <a:off x="3766889" y="2168550"/>
              <a:ext cx="2018309" cy="1365820"/>
            </a:xfrm>
            <a:custGeom>
              <a:avLst/>
              <a:gdLst>
                <a:gd name="connsiteX0" fmla="*/ 1166025 w 2018309"/>
                <a:gd name="connsiteY0" fmla="*/ 0 h 1365820"/>
                <a:gd name="connsiteX1" fmla="*/ 1524098 w 2018309"/>
                <a:gd name="connsiteY1" fmla="*/ 190386 h 1365820"/>
                <a:gd name="connsiteX2" fmla="*/ 1545531 w 2018309"/>
                <a:gd name="connsiteY2" fmla="*/ 229874 h 1365820"/>
                <a:gd name="connsiteX3" fmla="*/ 1582699 w 2018309"/>
                <a:gd name="connsiteY3" fmla="*/ 216270 h 1365820"/>
                <a:gd name="connsiteX4" fmla="*/ 1711109 w 2018309"/>
                <a:gd name="connsiteY4" fmla="*/ 196857 h 1365820"/>
                <a:gd name="connsiteX5" fmla="*/ 2016452 w 2018309"/>
                <a:gd name="connsiteY5" fmla="*/ 323334 h 1365820"/>
                <a:gd name="connsiteX6" fmla="*/ 2018309 w 2018309"/>
                <a:gd name="connsiteY6" fmla="*/ 325585 h 1365820"/>
                <a:gd name="connsiteX7" fmla="*/ 1976616 w 2018309"/>
                <a:gd name="connsiteY7" fmla="*/ 319857 h 1365820"/>
                <a:gd name="connsiteX8" fmla="*/ 1538393 w 2018309"/>
                <a:gd name="connsiteY8" fmla="*/ 735390 h 1365820"/>
                <a:gd name="connsiteX9" fmla="*/ 1693319 w 2018309"/>
                <a:gd name="connsiteY9" fmla="*/ 1072331 h 1365820"/>
                <a:gd name="connsiteX10" fmla="*/ 1783735 w 2018309"/>
                <a:gd name="connsiteY10" fmla="*/ 1358092 h 1365820"/>
                <a:gd name="connsiteX11" fmla="*/ 1805140 w 2018309"/>
                <a:gd name="connsiteY11" fmla="*/ 1365820 h 1365820"/>
                <a:gd name="connsiteX12" fmla="*/ 399467 w 2018309"/>
                <a:gd name="connsiteY12" fmla="*/ 1365820 h 1365820"/>
                <a:gd name="connsiteX13" fmla="*/ 392792 w 2018309"/>
                <a:gd name="connsiteY13" fmla="*/ 1365820 h 1365820"/>
                <a:gd name="connsiteX14" fmla="*/ 386092 w 2018309"/>
                <a:gd name="connsiteY14" fmla="*/ 1365144 h 1365820"/>
                <a:gd name="connsiteX15" fmla="*/ 358624 w 2018309"/>
                <a:gd name="connsiteY15" fmla="*/ 1363758 h 1365820"/>
                <a:gd name="connsiteX16" fmla="*/ 0 w 2018309"/>
                <a:gd name="connsiteY16" fmla="*/ 966353 h 1365820"/>
                <a:gd name="connsiteX17" fmla="*/ 399467 w 2018309"/>
                <a:gd name="connsiteY17" fmla="*/ 566887 h 1365820"/>
                <a:gd name="connsiteX18" fmla="*/ 408404 w 2018309"/>
                <a:gd name="connsiteY18" fmla="*/ 567451 h 1365820"/>
                <a:gd name="connsiteX19" fmla="*/ 436182 w 2018309"/>
                <a:gd name="connsiteY19" fmla="*/ 533782 h 1365820"/>
                <a:gd name="connsiteX20" fmla="*/ 696526 w 2018309"/>
                <a:gd name="connsiteY20" fmla="*/ 425944 h 1365820"/>
                <a:gd name="connsiteX21" fmla="*/ 734460 w 2018309"/>
                <a:gd name="connsiteY21" fmla="*/ 429292 h 1365820"/>
                <a:gd name="connsiteX22" fmla="*/ 742979 w 2018309"/>
                <a:gd name="connsiteY22" fmla="*/ 344794 h 1365820"/>
                <a:gd name="connsiteX23" fmla="*/ 1166025 w 2018309"/>
                <a:gd name="connsiteY23" fmla="*/ 0 h 136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8309" h="1365820">
                  <a:moveTo>
                    <a:pt x="1166025" y="0"/>
                  </a:moveTo>
                  <a:cubicBezTo>
                    <a:pt x="1315080" y="0"/>
                    <a:pt x="1446497" y="75520"/>
                    <a:pt x="1524098" y="190386"/>
                  </a:cubicBezTo>
                  <a:lnTo>
                    <a:pt x="1545531" y="229874"/>
                  </a:lnTo>
                  <a:lnTo>
                    <a:pt x="1582699" y="216270"/>
                  </a:lnTo>
                  <a:cubicBezTo>
                    <a:pt x="1623264" y="203654"/>
                    <a:pt x="1666393" y="196857"/>
                    <a:pt x="1711109" y="196857"/>
                  </a:cubicBezTo>
                  <a:cubicBezTo>
                    <a:pt x="1830353" y="196857"/>
                    <a:pt x="1938308" y="245190"/>
                    <a:pt x="2016452" y="323334"/>
                  </a:cubicBezTo>
                  <a:lnTo>
                    <a:pt x="2018309" y="325585"/>
                  </a:lnTo>
                  <a:lnTo>
                    <a:pt x="1976616" y="319857"/>
                  </a:lnTo>
                  <a:cubicBezTo>
                    <a:pt x="1734592" y="319857"/>
                    <a:pt x="1534821" y="505200"/>
                    <a:pt x="1538393" y="735390"/>
                  </a:cubicBezTo>
                  <a:cubicBezTo>
                    <a:pt x="1566186" y="926287"/>
                    <a:pt x="1652429" y="968547"/>
                    <a:pt x="1693319" y="1072331"/>
                  </a:cubicBezTo>
                  <a:cubicBezTo>
                    <a:pt x="1734209" y="1176115"/>
                    <a:pt x="1694041" y="1316420"/>
                    <a:pt x="1783735" y="1358092"/>
                  </a:cubicBezTo>
                  <a:lnTo>
                    <a:pt x="1805140" y="1365820"/>
                  </a:lnTo>
                  <a:lnTo>
                    <a:pt x="399467" y="1365820"/>
                  </a:lnTo>
                  <a:lnTo>
                    <a:pt x="392792" y="1365820"/>
                  </a:lnTo>
                  <a:lnTo>
                    <a:pt x="386092" y="1365144"/>
                  </a:lnTo>
                  <a:lnTo>
                    <a:pt x="358624" y="1363758"/>
                  </a:lnTo>
                  <a:cubicBezTo>
                    <a:pt x="157190" y="1343301"/>
                    <a:pt x="0" y="1173184"/>
                    <a:pt x="0" y="966353"/>
                  </a:cubicBezTo>
                  <a:cubicBezTo>
                    <a:pt x="0" y="745734"/>
                    <a:pt x="178847" y="566887"/>
                    <a:pt x="399467" y="566887"/>
                  </a:cubicBezTo>
                  <a:lnTo>
                    <a:pt x="408404" y="567451"/>
                  </a:lnTo>
                  <a:lnTo>
                    <a:pt x="436182" y="533782"/>
                  </a:lnTo>
                  <a:cubicBezTo>
                    <a:pt x="502810" y="467155"/>
                    <a:pt x="594856" y="425944"/>
                    <a:pt x="696526" y="425944"/>
                  </a:cubicBezTo>
                  <a:lnTo>
                    <a:pt x="734460" y="429292"/>
                  </a:lnTo>
                  <a:lnTo>
                    <a:pt x="742979" y="344794"/>
                  </a:lnTo>
                  <a:cubicBezTo>
                    <a:pt x="783245" y="148020"/>
                    <a:pt x="957349" y="0"/>
                    <a:pt x="1166025"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sz="2800" dirty="0">
                <a:solidFill>
                  <a:srgbClr val="FFFFFF"/>
                </a:solidFill>
                <a:cs typeface="Arial" panose="020B0604020202020204" pitchFamily="34" charset="0"/>
              </a:endParaRPr>
            </a:p>
          </p:txBody>
        </p:sp>
        <p:sp>
          <p:nvSpPr>
            <p:cNvPr id="51" name="Freeform 18"/>
            <p:cNvSpPr>
              <a:spLocks noEditPoints="1"/>
            </p:cNvSpPr>
            <p:nvPr/>
          </p:nvSpPr>
          <p:spPr bwMode="black">
            <a:xfrm rot="17995606">
              <a:off x="5104910" y="2608922"/>
              <a:ext cx="1203562" cy="945081"/>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ln>
                  <a:solidFill>
                    <a:srgbClr val="676767">
                      <a:alpha val="0"/>
                    </a:srgbClr>
                  </a:solidFill>
                </a:ln>
                <a:solidFill>
                  <a:srgbClr val="676767"/>
                </a:solidFill>
                <a:cs typeface="Arial" panose="020B0604020202020204" pitchFamily="34" charset="0"/>
              </a:endParaRPr>
            </a:p>
          </p:txBody>
        </p:sp>
      </p:grpSp>
      <p:sp>
        <p:nvSpPr>
          <p:cNvPr id="46" name="Oval 45"/>
          <p:cNvSpPr/>
          <p:nvPr/>
        </p:nvSpPr>
        <p:spPr>
          <a:xfrm>
            <a:off x="989035"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sp>
        <p:nvSpPr>
          <p:cNvPr id="52" name="Freeform 18"/>
          <p:cNvSpPr>
            <a:spLocks noEditPoints="1"/>
          </p:cNvSpPr>
          <p:nvPr/>
        </p:nvSpPr>
        <p:spPr bwMode="black">
          <a:xfrm rot="17995606">
            <a:off x="1198998" y="3754251"/>
            <a:ext cx="827183" cy="649533"/>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1600" dirty="0">
              <a:ln>
                <a:solidFill>
                  <a:srgbClr val="676767">
                    <a:alpha val="0"/>
                  </a:srgbClr>
                </a:solidFill>
              </a:ln>
              <a:solidFill>
                <a:srgbClr val="676767"/>
              </a:solidFill>
              <a:cs typeface="Arial" panose="020B0604020202020204" pitchFamily="34" charset="0"/>
            </a:endParaRPr>
          </a:p>
        </p:txBody>
      </p:sp>
      <p:sp>
        <p:nvSpPr>
          <p:cNvPr id="32" name="TextBox 31"/>
          <p:cNvSpPr txBox="1"/>
          <p:nvPr/>
        </p:nvSpPr>
        <p:spPr>
          <a:xfrm>
            <a:off x="1072355" y="4817724"/>
            <a:ext cx="1196604" cy="338554"/>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Device</a:t>
            </a:r>
          </a:p>
        </p:txBody>
      </p:sp>
      <p:sp>
        <p:nvSpPr>
          <p:cNvPr id="33" name="TextBox 32"/>
          <p:cNvSpPr txBox="1"/>
          <p:nvPr/>
        </p:nvSpPr>
        <p:spPr>
          <a:xfrm>
            <a:off x="5040603" y="4749135"/>
            <a:ext cx="1196604" cy="584775"/>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MUD Manager</a:t>
            </a:r>
          </a:p>
        </p:txBody>
      </p:sp>
      <p:sp>
        <p:nvSpPr>
          <p:cNvPr id="42" name="Cloud 41"/>
          <p:cNvSpPr/>
          <p:nvPr/>
        </p:nvSpPr>
        <p:spPr>
          <a:xfrm>
            <a:off x="7091485" y="3566622"/>
            <a:ext cx="1884891" cy="1100991"/>
          </a:xfrm>
          <a:prstGeom prst="clou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dirty="0">
                <a:solidFill>
                  <a:srgbClr val="FFFFFF"/>
                </a:solidFill>
                <a:cs typeface="Arial" panose="020B0604020202020204" pitchFamily="34" charset="0"/>
              </a:rPr>
              <a:t>Internet</a:t>
            </a:r>
          </a:p>
        </p:txBody>
      </p:sp>
      <p:cxnSp>
        <p:nvCxnSpPr>
          <p:cNvPr id="14" name="Straight Arrow Connector 13"/>
          <p:cNvCxnSpPr/>
          <p:nvPr/>
        </p:nvCxnSpPr>
        <p:spPr>
          <a:xfrm>
            <a:off x="6288055" y="4101552"/>
            <a:ext cx="762987" cy="0"/>
          </a:xfrm>
          <a:prstGeom prst="straightConnector1">
            <a:avLst/>
          </a:prstGeom>
          <a:ln w="38100">
            <a:solidFill>
              <a:srgbClr val="5EB6DF"/>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8976376" y="4117116"/>
            <a:ext cx="762987" cy="0"/>
          </a:xfrm>
          <a:prstGeom prst="straightConnector1">
            <a:avLst/>
          </a:prstGeom>
          <a:ln w="38100">
            <a:solidFill>
              <a:srgbClr val="5EB6DF"/>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AutoShape 67"/>
          <p:cNvSpPr>
            <a:spLocks noChangeAspect="1" noChangeArrowheads="1" noTextEdit="1"/>
          </p:cNvSpPr>
          <p:nvPr/>
        </p:nvSpPr>
        <p:spPr bwMode="auto">
          <a:xfrm rot="1009058" flipH="1">
            <a:off x="2152031" y="4742870"/>
            <a:ext cx="103660" cy="994247"/>
          </a:xfrm>
          <a:prstGeom prst="rect">
            <a:avLst/>
          </a:prstGeom>
          <a:noFill/>
          <a:ln w="9525">
            <a:noFill/>
            <a:miter lim="800000"/>
            <a:headEnd/>
            <a:tailEnd/>
          </a:ln>
        </p:spPr>
        <p:txBody>
          <a:bodyPr/>
          <a:lstStyle/>
          <a:p>
            <a:endParaRPr lang="en-US" sz="2400">
              <a:solidFill>
                <a:srgbClr val="676767"/>
              </a:solidFill>
              <a:cs typeface="Arial" panose="020B0604020202020204" pitchFamily="34" charset="0"/>
            </a:endParaRPr>
          </a:p>
        </p:txBody>
      </p:sp>
      <p:sp>
        <p:nvSpPr>
          <p:cNvPr id="70" name="Oval 69"/>
          <p:cNvSpPr/>
          <p:nvPr/>
        </p:nvSpPr>
        <p:spPr>
          <a:xfrm>
            <a:off x="3097384" y="3500532"/>
            <a:ext cx="1064437" cy="1098955"/>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pic>
        <p:nvPicPr>
          <p:cNvPr id="71" name="Picture 43" descr="AccessPoin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49057" y="3778797"/>
            <a:ext cx="761095" cy="542424"/>
          </a:xfrm>
          <a:prstGeom prst="rect">
            <a:avLst/>
          </a:prstGeom>
          <a:noFill/>
        </p:spPr>
      </p:pic>
      <p:sp>
        <p:nvSpPr>
          <p:cNvPr id="75" name="TextBox 74"/>
          <p:cNvSpPr txBox="1"/>
          <p:nvPr/>
        </p:nvSpPr>
        <p:spPr>
          <a:xfrm>
            <a:off x="3090654" y="4723386"/>
            <a:ext cx="1196604" cy="584775"/>
          </a:xfrm>
          <a:prstGeom prst="rect">
            <a:avLst/>
          </a:prstGeom>
          <a:noFill/>
        </p:spPr>
        <p:txBody>
          <a:bodyPr wrap="square" rtlCol="0">
            <a:spAutoFit/>
          </a:bodyPr>
          <a:lstStyle/>
          <a:p>
            <a:pPr algn="ctr"/>
            <a:r>
              <a:rPr lang="en-US" sz="1600" dirty="0">
                <a:solidFill>
                  <a:srgbClr val="676767"/>
                </a:solidFill>
                <a:cs typeface="Arial" panose="020B0604020202020204" pitchFamily="34" charset="0"/>
              </a:rPr>
              <a:t>Access Switch</a:t>
            </a:r>
          </a:p>
        </p:txBody>
      </p:sp>
      <p:sp>
        <p:nvSpPr>
          <p:cNvPr id="53" name="TextBox 52">
            <a:extLst>
              <a:ext uri="{FF2B5EF4-FFF2-40B4-BE49-F238E27FC236}">
                <a16:creationId xmlns:a16="http://schemas.microsoft.com/office/drawing/2014/main" id="{4BB16C59-766A-1E4B-8C2B-091CBFF5957D}"/>
              </a:ext>
            </a:extLst>
          </p:cNvPr>
          <p:cNvSpPr txBox="1"/>
          <p:nvPr/>
        </p:nvSpPr>
        <p:spPr>
          <a:xfrm>
            <a:off x="4057857" y="5169628"/>
            <a:ext cx="821059" cy="338554"/>
          </a:xfrm>
          <a:prstGeom prst="rect">
            <a:avLst/>
          </a:prstGeom>
          <a:noFill/>
          <a:ln>
            <a:solidFill>
              <a:schemeClr val="accent1"/>
            </a:solidFill>
          </a:ln>
        </p:spPr>
        <p:txBody>
          <a:bodyPr wrap="none" rtlCol="0">
            <a:spAutoFit/>
          </a:bodyPr>
          <a:lstStyle/>
          <a:p>
            <a:r>
              <a:rPr lang="en-US" sz="1600" dirty="0"/>
              <a:t>Radius</a:t>
            </a:r>
          </a:p>
        </p:txBody>
      </p:sp>
      <p:cxnSp>
        <p:nvCxnSpPr>
          <p:cNvPr id="54" name="Straight Connector 53">
            <a:extLst>
              <a:ext uri="{FF2B5EF4-FFF2-40B4-BE49-F238E27FC236}">
                <a16:creationId xmlns:a16="http://schemas.microsoft.com/office/drawing/2014/main" id="{0E82926A-2D03-B14F-A651-12C4FEC8DE22}"/>
              </a:ext>
            </a:extLst>
          </p:cNvPr>
          <p:cNvCxnSpPr>
            <a:cxnSpLocks/>
          </p:cNvCxnSpPr>
          <p:nvPr/>
        </p:nvCxnSpPr>
        <p:spPr>
          <a:xfrm>
            <a:off x="4493020" y="4321222"/>
            <a:ext cx="1" cy="828413"/>
          </a:xfrm>
          <a:prstGeom prst="line">
            <a:avLst/>
          </a:prstGeom>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A863E1B0-1551-BA43-943F-79736510AD44}"/>
              </a:ext>
            </a:extLst>
          </p:cNvPr>
          <p:cNvSpPr txBox="1"/>
          <p:nvPr/>
        </p:nvSpPr>
        <p:spPr>
          <a:xfrm>
            <a:off x="8938525" y="5143670"/>
            <a:ext cx="630301" cy="338554"/>
          </a:xfrm>
          <a:prstGeom prst="rect">
            <a:avLst/>
          </a:prstGeom>
          <a:noFill/>
          <a:ln>
            <a:solidFill>
              <a:schemeClr val="accent1"/>
            </a:solidFill>
          </a:ln>
        </p:spPr>
        <p:txBody>
          <a:bodyPr wrap="none" rtlCol="0">
            <a:spAutoFit/>
          </a:bodyPr>
          <a:lstStyle/>
          <a:p>
            <a:r>
              <a:rPr lang="en-US" sz="1600" dirty="0"/>
              <a:t>https</a:t>
            </a:r>
          </a:p>
        </p:txBody>
      </p:sp>
      <p:cxnSp>
        <p:nvCxnSpPr>
          <p:cNvPr id="59" name="Straight Connector 58">
            <a:extLst>
              <a:ext uri="{FF2B5EF4-FFF2-40B4-BE49-F238E27FC236}">
                <a16:creationId xmlns:a16="http://schemas.microsoft.com/office/drawing/2014/main" id="{61624330-EF3A-434E-9833-EACD963E8349}"/>
              </a:ext>
            </a:extLst>
          </p:cNvPr>
          <p:cNvCxnSpPr>
            <a:cxnSpLocks/>
            <a:endCxn id="56" idx="0"/>
          </p:cNvCxnSpPr>
          <p:nvPr/>
        </p:nvCxnSpPr>
        <p:spPr>
          <a:xfrm>
            <a:off x="9295673" y="4136555"/>
            <a:ext cx="0" cy="1007115"/>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BCF916E-7620-FF49-AF98-06EE050B6643}"/>
              </a:ext>
            </a:extLst>
          </p:cNvPr>
          <p:cNvSpPr txBox="1"/>
          <p:nvPr/>
        </p:nvSpPr>
        <p:spPr>
          <a:xfrm>
            <a:off x="4171677" y="5555961"/>
            <a:ext cx="2803973" cy="461665"/>
          </a:xfrm>
          <a:prstGeom prst="rect">
            <a:avLst/>
          </a:prstGeom>
          <a:noFill/>
        </p:spPr>
        <p:txBody>
          <a:bodyPr wrap="none" rtlCol="0">
            <a:spAutoFit/>
          </a:bodyPr>
          <a:lstStyle/>
          <a:p>
            <a:r>
              <a:rPr lang="en-US" sz="2400" dirty="0"/>
              <a:t>Enterprise Network</a:t>
            </a:r>
          </a:p>
        </p:txBody>
      </p:sp>
      <p:grpSp>
        <p:nvGrpSpPr>
          <p:cNvPr id="61" name="Group 60"/>
          <p:cNvGrpSpPr/>
          <p:nvPr/>
        </p:nvGrpSpPr>
        <p:grpSpPr>
          <a:xfrm flipH="1">
            <a:off x="4129340" y="3910053"/>
            <a:ext cx="1964465" cy="427697"/>
            <a:chOff x="2224947" y="3978963"/>
            <a:chExt cx="2713293" cy="427697"/>
          </a:xfrm>
        </p:grpSpPr>
        <p:grpSp>
          <p:nvGrpSpPr>
            <p:cNvPr id="65" name="Group 66"/>
            <p:cNvGrpSpPr>
              <a:grpSpLocks noChangeAspect="1"/>
            </p:cNvGrpSpPr>
            <p:nvPr/>
          </p:nvGrpSpPr>
          <p:grpSpPr bwMode="auto">
            <a:xfrm rot="16200000">
              <a:off x="3382733" y="2910632"/>
              <a:ext cx="233915" cy="2549488"/>
              <a:chOff x="5292" y="2028"/>
              <a:chExt cx="174" cy="2086"/>
            </a:xfrm>
          </p:grpSpPr>
          <p:sp>
            <p:nvSpPr>
              <p:cNvPr id="67" name="Freeform 68"/>
              <p:cNvSpPr>
                <a:spLocks/>
              </p:cNvSpPr>
              <p:nvPr/>
            </p:nvSpPr>
            <p:spPr bwMode="auto">
              <a:xfrm>
                <a:off x="5292" y="2028"/>
                <a:ext cx="174" cy="2086"/>
              </a:xfrm>
              <a:custGeom>
                <a:avLst/>
                <a:gdLst/>
                <a:ahLst/>
                <a:cxnLst>
                  <a:cxn ang="0">
                    <a:pos x="38" y="2060"/>
                  </a:cxn>
                  <a:cxn ang="0">
                    <a:pos x="4" y="2020"/>
                  </a:cxn>
                  <a:cxn ang="0">
                    <a:pos x="16" y="1974"/>
                  </a:cxn>
                  <a:cxn ang="0">
                    <a:pos x="70" y="1936"/>
                  </a:cxn>
                  <a:cxn ang="0">
                    <a:pos x="146" y="1896"/>
                  </a:cxn>
                  <a:cxn ang="0">
                    <a:pos x="174" y="1846"/>
                  </a:cxn>
                  <a:cxn ang="0">
                    <a:pos x="154" y="1802"/>
                  </a:cxn>
                  <a:cxn ang="0">
                    <a:pos x="110" y="1774"/>
                  </a:cxn>
                  <a:cxn ang="0">
                    <a:pos x="42" y="1734"/>
                  </a:cxn>
                  <a:cxn ang="0">
                    <a:pos x="6" y="1678"/>
                  </a:cxn>
                  <a:cxn ang="0">
                    <a:pos x="24" y="1648"/>
                  </a:cxn>
                  <a:cxn ang="0">
                    <a:pos x="82" y="1610"/>
                  </a:cxn>
                  <a:cxn ang="0">
                    <a:pos x="146" y="1576"/>
                  </a:cxn>
                  <a:cxn ang="0">
                    <a:pos x="172" y="1532"/>
                  </a:cxn>
                  <a:cxn ang="0">
                    <a:pos x="158" y="1488"/>
                  </a:cxn>
                  <a:cxn ang="0">
                    <a:pos x="88" y="1448"/>
                  </a:cxn>
                  <a:cxn ang="0">
                    <a:pos x="38" y="1420"/>
                  </a:cxn>
                  <a:cxn ang="0">
                    <a:pos x="12" y="1390"/>
                  </a:cxn>
                  <a:cxn ang="0">
                    <a:pos x="4" y="1352"/>
                  </a:cxn>
                  <a:cxn ang="0">
                    <a:pos x="52" y="1304"/>
                  </a:cxn>
                  <a:cxn ang="0">
                    <a:pos x="136" y="1256"/>
                  </a:cxn>
                  <a:cxn ang="0">
                    <a:pos x="172" y="1218"/>
                  </a:cxn>
                  <a:cxn ang="0">
                    <a:pos x="164" y="1174"/>
                  </a:cxn>
                  <a:cxn ang="0">
                    <a:pos x="120" y="1144"/>
                  </a:cxn>
                  <a:cxn ang="0">
                    <a:pos x="52" y="1110"/>
                  </a:cxn>
                  <a:cxn ang="0">
                    <a:pos x="8" y="1064"/>
                  </a:cxn>
                  <a:cxn ang="0">
                    <a:pos x="2" y="1034"/>
                  </a:cxn>
                  <a:cxn ang="0">
                    <a:pos x="24" y="998"/>
                  </a:cxn>
                  <a:cxn ang="0">
                    <a:pos x="100" y="960"/>
                  </a:cxn>
                  <a:cxn ang="0">
                    <a:pos x="152" y="928"/>
                  </a:cxn>
                  <a:cxn ang="0">
                    <a:pos x="166" y="904"/>
                  </a:cxn>
                  <a:cxn ang="0">
                    <a:pos x="170" y="880"/>
                  </a:cxn>
                  <a:cxn ang="0">
                    <a:pos x="160" y="852"/>
                  </a:cxn>
                  <a:cxn ang="0">
                    <a:pos x="136" y="828"/>
                  </a:cxn>
                  <a:cxn ang="0">
                    <a:pos x="58" y="790"/>
                  </a:cxn>
                  <a:cxn ang="0">
                    <a:pos x="14" y="754"/>
                  </a:cxn>
                  <a:cxn ang="0">
                    <a:pos x="6" y="738"/>
                  </a:cxn>
                  <a:cxn ang="0">
                    <a:pos x="0" y="726"/>
                  </a:cxn>
                  <a:cxn ang="0">
                    <a:pos x="12" y="694"/>
                  </a:cxn>
                  <a:cxn ang="0">
                    <a:pos x="60" y="658"/>
                  </a:cxn>
                  <a:cxn ang="0">
                    <a:pos x="142" y="610"/>
                  </a:cxn>
                  <a:cxn ang="0">
                    <a:pos x="172" y="566"/>
                  </a:cxn>
                  <a:cxn ang="0">
                    <a:pos x="154" y="528"/>
                  </a:cxn>
                  <a:cxn ang="0">
                    <a:pos x="96" y="486"/>
                  </a:cxn>
                  <a:cxn ang="0">
                    <a:pos x="30" y="452"/>
                  </a:cxn>
                  <a:cxn ang="0">
                    <a:pos x="6" y="416"/>
                  </a:cxn>
                  <a:cxn ang="0">
                    <a:pos x="10" y="380"/>
                  </a:cxn>
                  <a:cxn ang="0">
                    <a:pos x="30" y="352"/>
                  </a:cxn>
                  <a:cxn ang="0">
                    <a:pos x="90" y="320"/>
                  </a:cxn>
                  <a:cxn ang="0">
                    <a:pos x="152" y="278"/>
                  </a:cxn>
                  <a:cxn ang="0">
                    <a:pos x="174" y="240"/>
                  </a:cxn>
                  <a:cxn ang="0">
                    <a:pos x="158" y="202"/>
                  </a:cxn>
                  <a:cxn ang="0">
                    <a:pos x="96" y="168"/>
                  </a:cxn>
                  <a:cxn ang="0">
                    <a:pos x="44" y="144"/>
                  </a:cxn>
                  <a:cxn ang="0">
                    <a:pos x="8" y="98"/>
                  </a:cxn>
                  <a:cxn ang="0">
                    <a:pos x="8" y="50"/>
                  </a:cxn>
                  <a:cxn ang="0">
                    <a:pos x="58" y="16"/>
                  </a:cxn>
                </a:cxnLst>
                <a:rect l="0" t="0" r="r" b="b"/>
                <a:pathLst>
                  <a:path w="174" h="2086">
                    <a:moveTo>
                      <a:pt x="92" y="2086"/>
                    </a:moveTo>
                    <a:lnTo>
                      <a:pt x="66" y="2076"/>
                    </a:lnTo>
                    <a:lnTo>
                      <a:pt x="38" y="2060"/>
                    </a:lnTo>
                    <a:lnTo>
                      <a:pt x="24" y="2050"/>
                    </a:lnTo>
                    <a:lnTo>
                      <a:pt x="10" y="2036"/>
                    </a:lnTo>
                    <a:lnTo>
                      <a:pt x="4" y="2020"/>
                    </a:lnTo>
                    <a:lnTo>
                      <a:pt x="4" y="2004"/>
                    </a:lnTo>
                    <a:lnTo>
                      <a:pt x="6" y="1990"/>
                    </a:lnTo>
                    <a:lnTo>
                      <a:pt x="16" y="1974"/>
                    </a:lnTo>
                    <a:lnTo>
                      <a:pt x="30" y="1960"/>
                    </a:lnTo>
                    <a:lnTo>
                      <a:pt x="46" y="1948"/>
                    </a:lnTo>
                    <a:lnTo>
                      <a:pt x="70" y="1936"/>
                    </a:lnTo>
                    <a:lnTo>
                      <a:pt x="98" y="1924"/>
                    </a:lnTo>
                    <a:lnTo>
                      <a:pt x="122" y="1912"/>
                    </a:lnTo>
                    <a:lnTo>
                      <a:pt x="146" y="1896"/>
                    </a:lnTo>
                    <a:lnTo>
                      <a:pt x="158" y="1882"/>
                    </a:lnTo>
                    <a:lnTo>
                      <a:pt x="170" y="1866"/>
                    </a:lnTo>
                    <a:lnTo>
                      <a:pt x="174" y="1846"/>
                    </a:lnTo>
                    <a:lnTo>
                      <a:pt x="172" y="1834"/>
                    </a:lnTo>
                    <a:lnTo>
                      <a:pt x="168" y="1824"/>
                    </a:lnTo>
                    <a:lnTo>
                      <a:pt x="154" y="1802"/>
                    </a:lnTo>
                    <a:lnTo>
                      <a:pt x="156" y="1806"/>
                    </a:lnTo>
                    <a:lnTo>
                      <a:pt x="138" y="1790"/>
                    </a:lnTo>
                    <a:lnTo>
                      <a:pt x="110" y="1774"/>
                    </a:lnTo>
                    <a:lnTo>
                      <a:pt x="86" y="1760"/>
                    </a:lnTo>
                    <a:lnTo>
                      <a:pt x="60" y="1746"/>
                    </a:lnTo>
                    <a:lnTo>
                      <a:pt x="42" y="1734"/>
                    </a:lnTo>
                    <a:lnTo>
                      <a:pt x="24" y="1718"/>
                    </a:lnTo>
                    <a:lnTo>
                      <a:pt x="12" y="1698"/>
                    </a:lnTo>
                    <a:lnTo>
                      <a:pt x="6" y="1678"/>
                    </a:lnTo>
                    <a:lnTo>
                      <a:pt x="10" y="1664"/>
                    </a:lnTo>
                    <a:lnTo>
                      <a:pt x="16" y="1658"/>
                    </a:lnTo>
                    <a:lnTo>
                      <a:pt x="24" y="1648"/>
                    </a:lnTo>
                    <a:lnTo>
                      <a:pt x="32" y="1638"/>
                    </a:lnTo>
                    <a:lnTo>
                      <a:pt x="54" y="1624"/>
                    </a:lnTo>
                    <a:lnTo>
                      <a:pt x="82" y="1610"/>
                    </a:lnTo>
                    <a:lnTo>
                      <a:pt x="102" y="1602"/>
                    </a:lnTo>
                    <a:lnTo>
                      <a:pt x="120" y="1592"/>
                    </a:lnTo>
                    <a:lnTo>
                      <a:pt x="146" y="1576"/>
                    </a:lnTo>
                    <a:lnTo>
                      <a:pt x="162" y="1558"/>
                    </a:lnTo>
                    <a:lnTo>
                      <a:pt x="168" y="1544"/>
                    </a:lnTo>
                    <a:lnTo>
                      <a:pt x="172" y="1532"/>
                    </a:lnTo>
                    <a:lnTo>
                      <a:pt x="172" y="1514"/>
                    </a:lnTo>
                    <a:lnTo>
                      <a:pt x="166" y="1502"/>
                    </a:lnTo>
                    <a:lnTo>
                      <a:pt x="158" y="1488"/>
                    </a:lnTo>
                    <a:lnTo>
                      <a:pt x="142" y="1476"/>
                    </a:lnTo>
                    <a:lnTo>
                      <a:pt x="120" y="1464"/>
                    </a:lnTo>
                    <a:lnTo>
                      <a:pt x="88" y="1448"/>
                    </a:lnTo>
                    <a:lnTo>
                      <a:pt x="62" y="1436"/>
                    </a:lnTo>
                    <a:lnTo>
                      <a:pt x="50" y="1428"/>
                    </a:lnTo>
                    <a:lnTo>
                      <a:pt x="38" y="1420"/>
                    </a:lnTo>
                    <a:lnTo>
                      <a:pt x="28" y="1408"/>
                    </a:lnTo>
                    <a:lnTo>
                      <a:pt x="22" y="1402"/>
                    </a:lnTo>
                    <a:lnTo>
                      <a:pt x="12" y="1390"/>
                    </a:lnTo>
                    <a:lnTo>
                      <a:pt x="4" y="1376"/>
                    </a:lnTo>
                    <a:lnTo>
                      <a:pt x="2" y="1362"/>
                    </a:lnTo>
                    <a:lnTo>
                      <a:pt x="4" y="1352"/>
                    </a:lnTo>
                    <a:lnTo>
                      <a:pt x="12" y="1336"/>
                    </a:lnTo>
                    <a:lnTo>
                      <a:pt x="26" y="1320"/>
                    </a:lnTo>
                    <a:lnTo>
                      <a:pt x="52" y="1304"/>
                    </a:lnTo>
                    <a:lnTo>
                      <a:pt x="92" y="1282"/>
                    </a:lnTo>
                    <a:lnTo>
                      <a:pt x="118" y="1268"/>
                    </a:lnTo>
                    <a:lnTo>
                      <a:pt x="136" y="1256"/>
                    </a:lnTo>
                    <a:lnTo>
                      <a:pt x="150" y="1246"/>
                    </a:lnTo>
                    <a:lnTo>
                      <a:pt x="168" y="1228"/>
                    </a:lnTo>
                    <a:lnTo>
                      <a:pt x="172" y="1218"/>
                    </a:lnTo>
                    <a:lnTo>
                      <a:pt x="174" y="1206"/>
                    </a:lnTo>
                    <a:lnTo>
                      <a:pt x="172" y="1190"/>
                    </a:lnTo>
                    <a:lnTo>
                      <a:pt x="164" y="1174"/>
                    </a:lnTo>
                    <a:lnTo>
                      <a:pt x="152" y="1164"/>
                    </a:lnTo>
                    <a:lnTo>
                      <a:pt x="136" y="1152"/>
                    </a:lnTo>
                    <a:lnTo>
                      <a:pt x="120" y="1144"/>
                    </a:lnTo>
                    <a:lnTo>
                      <a:pt x="100" y="1134"/>
                    </a:lnTo>
                    <a:lnTo>
                      <a:pt x="78" y="1124"/>
                    </a:lnTo>
                    <a:lnTo>
                      <a:pt x="52" y="1110"/>
                    </a:lnTo>
                    <a:lnTo>
                      <a:pt x="30" y="1094"/>
                    </a:lnTo>
                    <a:lnTo>
                      <a:pt x="16" y="1078"/>
                    </a:lnTo>
                    <a:lnTo>
                      <a:pt x="8" y="1064"/>
                    </a:lnTo>
                    <a:lnTo>
                      <a:pt x="4" y="1056"/>
                    </a:lnTo>
                    <a:lnTo>
                      <a:pt x="2" y="1044"/>
                    </a:lnTo>
                    <a:lnTo>
                      <a:pt x="2" y="1034"/>
                    </a:lnTo>
                    <a:lnTo>
                      <a:pt x="8" y="1020"/>
                    </a:lnTo>
                    <a:lnTo>
                      <a:pt x="18" y="1006"/>
                    </a:lnTo>
                    <a:lnTo>
                      <a:pt x="24" y="998"/>
                    </a:lnTo>
                    <a:lnTo>
                      <a:pt x="38" y="990"/>
                    </a:lnTo>
                    <a:lnTo>
                      <a:pt x="70" y="972"/>
                    </a:lnTo>
                    <a:lnTo>
                      <a:pt x="100" y="960"/>
                    </a:lnTo>
                    <a:lnTo>
                      <a:pt x="118" y="952"/>
                    </a:lnTo>
                    <a:lnTo>
                      <a:pt x="134" y="942"/>
                    </a:lnTo>
                    <a:lnTo>
                      <a:pt x="152" y="928"/>
                    </a:lnTo>
                    <a:lnTo>
                      <a:pt x="160" y="916"/>
                    </a:lnTo>
                    <a:lnTo>
                      <a:pt x="164" y="912"/>
                    </a:lnTo>
                    <a:lnTo>
                      <a:pt x="166" y="904"/>
                    </a:lnTo>
                    <a:lnTo>
                      <a:pt x="170" y="898"/>
                    </a:lnTo>
                    <a:lnTo>
                      <a:pt x="172" y="890"/>
                    </a:lnTo>
                    <a:lnTo>
                      <a:pt x="170" y="880"/>
                    </a:lnTo>
                    <a:lnTo>
                      <a:pt x="168" y="872"/>
                    </a:lnTo>
                    <a:lnTo>
                      <a:pt x="166" y="862"/>
                    </a:lnTo>
                    <a:lnTo>
                      <a:pt x="160" y="852"/>
                    </a:lnTo>
                    <a:lnTo>
                      <a:pt x="156" y="848"/>
                    </a:lnTo>
                    <a:lnTo>
                      <a:pt x="148" y="838"/>
                    </a:lnTo>
                    <a:lnTo>
                      <a:pt x="136" y="828"/>
                    </a:lnTo>
                    <a:lnTo>
                      <a:pt x="112" y="814"/>
                    </a:lnTo>
                    <a:lnTo>
                      <a:pt x="82" y="802"/>
                    </a:lnTo>
                    <a:lnTo>
                      <a:pt x="58" y="790"/>
                    </a:lnTo>
                    <a:lnTo>
                      <a:pt x="42" y="780"/>
                    </a:lnTo>
                    <a:lnTo>
                      <a:pt x="28" y="770"/>
                    </a:lnTo>
                    <a:lnTo>
                      <a:pt x="14" y="754"/>
                    </a:lnTo>
                    <a:lnTo>
                      <a:pt x="10" y="748"/>
                    </a:lnTo>
                    <a:lnTo>
                      <a:pt x="6" y="742"/>
                    </a:lnTo>
                    <a:lnTo>
                      <a:pt x="6" y="738"/>
                    </a:lnTo>
                    <a:lnTo>
                      <a:pt x="8" y="744"/>
                    </a:lnTo>
                    <a:lnTo>
                      <a:pt x="2" y="734"/>
                    </a:lnTo>
                    <a:lnTo>
                      <a:pt x="0" y="726"/>
                    </a:lnTo>
                    <a:lnTo>
                      <a:pt x="4" y="712"/>
                    </a:lnTo>
                    <a:lnTo>
                      <a:pt x="6" y="702"/>
                    </a:lnTo>
                    <a:lnTo>
                      <a:pt x="12" y="694"/>
                    </a:lnTo>
                    <a:lnTo>
                      <a:pt x="22" y="684"/>
                    </a:lnTo>
                    <a:lnTo>
                      <a:pt x="42" y="668"/>
                    </a:lnTo>
                    <a:lnTo>
                      <a:pt x="60" y="658"/>
                    </a:lnTo>
                    <a:lnTo>
                      <a:pt x="88" y="642"/>
                    </a:lnTo>
                    <a:lnTo>
                      <a:pt x="120" y="626"/>
                    </a:lnTo>
                    <a:lnTo>
                      <a:pt x="142" y="610"/>
                    </a:lnTo>
                    <a:lnTo>
                      <a:pt x="162" y="592"/>
                    </a:lnTo>
                    <a:lnTo>
                      <a:pt x="168" y="580"/>
                    </a:lnTo>
                    <a:lnTo>
                      <a:pt x="172" y="566"/>
                    </a:lnTo>
                    <a:lnTo>
                      <a:pt x="166" y="546"/>
                    </a:lnTo>
                    <a:lnTo>
                      <a:pt x="158" y="532"/>
                    </a:lnTo>
                    <a:lnTo>
                      <a:pt x="154" y="528"/>
                    </a:lnTo>
                    <a:lnTo>
                      <a:pt x="136" y="512"/>
                    </a:lnTo>
                    <a:lnTo>
                      <a:pt x="114" y="496"/>
                    </a:lnTo>
                    <a:lnTo>
                      <a:pt x="96" y="486"/>
                    </a:lnTo>
                    <a:lnTo>
                      <a:pt x="74" y="476"/>
                    </a:lnTo>
                    <a:lnTo>
                      <a:pt x="50" y="464"/>
                    </a:lnTo>
                    <a:lnTo>
                      <a:pt x="30" y="452"/>
                    </a:lnTo>
                    <a:lnTo>
                      <a:pt x="14" y="434"/>
                    </a:lnTo>
                    <a:lnTo>
                      <a:pt x="10" y="424"/>
                    </a:lnTo>
                    <a:lnTo>
                      <a:pt x="6" y="416"/>
                    </a:lnTo>
                    <a:lnTo>
                      <a:pt x="4" y="404"/>
                    </a:lnTo>
                    <a:lnTo>
                      <a:pt x="4" y="392"/>
                    </a:lnTo>
                    <a:lnTo>
                      <a:pt x="10" y="380"/>
                    </a:lnTo>
                    <a:lnTo>
                      <a:pt x="16" y="368"/>
                    </a:lnTo>
                    <a:lnTo>
                      <a:pt x="26" y="358"/>
                    </a:lnTo>
                    <a:lnTo>
                      <a:pt x="30" y="352"/>
                    </a:lnTo>
                    <a:lnTo>
                      <a:pt x="48" y="342"/>
                    </a:lnTo>
                    <a:lnTo>
                      <a:pt x="64" y="332"/>
                    </a:lnTo>
                    <a:lnTo>
                      <a:pt x="90" y="320"/>
                    </a:lnTo>
                    <a:lnTo>
                      <a:pt x="112" y="308"/>
                    </a:lnTo>
                    <a:lnTo>
                      <a:pt x="134" y="294"/>
                    </a:lnTo>
                    <a:lnTo>
                      <a:pt x="152" y="278"/>
                    </a:lnTo>
                    <a:lnTo>
                      <a:pt x="162" y="266"/>
                    </a:lnTo>
                    <a:lnTo>
                      <a:pt x="170" y="256"/>
                    </a:lnTo>
                    <a:lnTo>
                      <a:pt x="174" y="240"/>
                    </a:lnTo>
                    <a:lnTo>
                      <a:pt x="172" y="226"/>
                    </a:lnTo>
                    <a:lnTo>
                      <a:pt x="166" y="212"/>
                    </a:lnTo>
                    <a:lnTo>
                      <a:pt x="158" y="202"/>
                    </a:lnTo>
                    <a:lnTo>
                      <a:pt x="136" y="188"/>
                    </a:lnTo>
                    <a:lnTo>
                      <a:pt x="114" y="176"/>
                    </a:lnTo>
                    <a:lnTo>
                      <a:pt x="96" y="168"/>
                    </a:lnTo>
                    <a:lnTo>
                      <a:pt x="78" y="162"/>
                    </a:lnTo>
                    <a:lnTo>
                      <a:pt x="62" y="154"/>
                    </a:lnTo>
                    <a:lnTo>
                      <a:pt x="44" y="144"/>
                    </a:lnTo>
                    <a:lnTo>
                      <a:pt x="30" y="132"/>
                    </a:lnTo>
                    <a:lnTo>
                      <a:pt x="20" y="122"/>
                    </a:lnTo>
                    <a:lnTo>
                      <a:pt x="8" y="98"/>
                    </a:lnTo>
                    <a:lnTo>
                      <a:pt x="0" y="74"/>
                    </a:lnTo>
                    <a:lnTo>
                      <a:pt x="6" y="58"/>
                    </a:lnTo>
                    <a:lnTo>
                      <a:pt x="8" y="50"/>
                    </a:lnTo>
                    <a:lnTo>
                      <a:pt x="20" y="42"/>
                    </a:lnTo>
                    <a:lnTo>
                      <a:pt x="32" y="30"/>
                    </a:lnTo>
                    <a:lnTo>
                      <a:pt x="58" y="16"/>
                    </a:lnTo>
                    <a:lnTo>
                      <a:pt x="76" y="6"/>
                    </a:lnTo>
                    <a:lnTo>
                      <a:pt x="86" y="0"/>
                    </a:lnTo>
                  </a:path>
                </a:pathLst>
              </a:custGeom>
              <a:noFill/>
              <a:ln w="38100">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sp>
            <p:nvSpPr>
              <p:cNvPr id="68" name="Freeform 69"/>
              <p:cNvSpPr>
                <a:spLocks/>
              </p:cNvSpPr>
              <p:nvPr/>
            </p:nvSpPr>
            <p:spPr bwMode="auto">
              <a:xfrm>
                <a:off x="5292" y="2028"/>
                <a:ext cx="174" cy="2084"/>
              </a:xfrm>
              <a:custGeom>
                <a:avLst/>
                <a:gdLst/>
                <a:ahLst/>
                <a:cxnLst>
                  <a:cxn ang="0">
                    <a:pos x="136" y="2058"/>
                  </a:cxn>
                  <a:cxn ang="0">
                    <a:pos x="170" y="2018"/>
                  </a:cxn>
                  <a:cxn ang="0">
                    <a:pos x="158" y="1972"/>
                  </a:cxn>
                  <a:cxn ang="0">
                    <a:pos x="104" y="1934"/>
                  </a:cxn>
                  <a:cxn ang="0">
                    <a:pos x="28" y="1894"/>
                  </a:cxn>
                  <a:cxn ang="0">
                    <a:pos x="0" y="1844"/>
                  </a:cxn>
                  <a:cxn ang="0">
                    <a:pos x="20" y="1800"/>
                  </a:cxn>
                  <a:cxn ang="0">
                    <a:pos x="64" y="1774"/>
                  </a:cxn>
                  <a:cxn ang="0">
                    <a:pos x="132" y="1732"/>
                  </a:cxn>
                  <a:cxn ang="0">
                    <a:pos x="168" y="1676"/>
                  </a:cxn>
                  <a:cxn ang="0">
                    <a:pos x="150" y="1646"/>
                  </a:cxn>
                  <a:cxn ang="0">
                    <a:pos x="92" y="1608"/>
                  </a:cxn>
                  <a:cxn ang="0">
                    <a:pos x="28" y="1574"/>
                  </a:cxn>
                  <a:cxn ang="0">
                    <a:pos x="2" y="1530"/>
                  </a:cxn>
                  <a:cxn ang="0">
                    <a:pos x="16" y="1486"/>
                  </a:cxn>
                  <a:cxn ang="0">
                    <a:pos x="86" y="1448"/>
                  </a:cxn>
                  <a:cxn ang="0">
                    <a:pos x="136" y="1418"/>
                  </a:cxn>
                  <a:cxn ang="0">
                    <a:pos x="162" y="1388"/>
                  </a:cxn>
                  <a:cxn ang="0">
                    <a:pos x="170" y="1350"/>
                  </a:cxn>
                  <a:cxn ang="0">
                    <a:pos x="122" y="1302"/>
                  </a:cxn>
                  <a:cxn ang="0">
                    <a:pos x="38" y="1254"/>
                  </a:cxn>
                  <a:cxn ang="0">
                    <a:pos x="2" y="1216"/>
                  </a:cxn>
                  <a:cxn ang="0">
                    <a:pos x="10" y="1174"/>
                  </a:cxn>
                  <a:cxn ang="0">
                    <a:pos x="54" y="1142"/>
                  </a:cxn>
                  <a:cxn ang="0">
                    <a:pos x="122" y="1108"/>
                  </a:cxn>
                  <a:cxn ang="0">
                    <a:pos x="166" y="1064"/>
                  </a:cxn>
                  <a:cxn ang="0">
                    <a:pos x="172" y="1032"/>
                  </a:cxn>
                  <a:cxn ang="0">
                    <a:pos x="150" y="998"/>
                  </a:cxn>
                  <a:cxn ang="0">
                    <a:pos x="74" y="958"/>
                  </a:cxn>
                  <a:cxn ang="0">
                    <a:pos x="22" y="926"/>
                  </a:cxn>
                  <a:cxn ang="0">
                    <a:pos x="8" y="904"/>
                  </a:cxn>
                  <a:cxn ang="0">
                    <a:pos x="4" y="878"/>
                  </a:cxn>
                  <a:cxn ang="0">
                    <a:pos x="14" y="852"/>
                  </a:cxn>
                  <a:cxn ang="0">
                    <a:pos x="38" y="826"/>
                  </a:cxn>
                  <a:cxn ang="0">
                    <a:pos x="116" y="788"/>
                  </a:cxn>
                  <a:cxn ang="0">
                    <a:pos x="160" y="754"/>
                  </a:cxn>
                  <a:cxn ang="0">
                    <a:pos x="168" y="738"/>
                  </a:cxn>
                  <a:cxn ang="0">
                    <a:pos x="174" y="724"/>
                  </a:cxn>
                  <a:cxn ang="0">
                    <a:pos x="162" y="694"/>
                  </a:cxn>
                  <a:cxn ang="0">
                    <a:pos x="114" y="656"/>
                  </a:cxn>
                  <a:cxn ang="0">
                    <a:pos x="32" y="608"/>
                  </a:cxn>
                  <a:cxn ang="0">
                    <a:pos x="2" y="564"/>
                  </a:cxn>
                  <a:cxn ang="0">
                    <a:pos x="20" y="526"/>
                  </a:cxn>
                  <a:cxn ang="0">
                    <a:pos x="78" y="484"/>
                  </a:cxn>
                  <a:cxn ang="0">
                    <a:pos x="144" y="450"/>
                  </a:cxn>
                  <a:cxn ang="0">
                    <a:pos x="168" y="414"/>
                  </a:cxn>
                  <a:cxn ang="0">
                    <a:pos x="164" y="378"/>
                  </a:cxn>
                  <a:cxn ang="0">
                    <a:pos x="144" y="352"/>
                  </a:cxn>
                  <a:cxn ang="0">
                    <a:pos x="84" y="318"/>
                  </a:cxn>
                  <a:cxn ang="0">
                    <a:pos x="22" y="276"/>
                  </a:cxn>
                  <a:cxn ang="0">
                    <a:pos x="0" y="240"/>
                  </a:cxn>
                  <a:cxn ang="0">
                    <a:pos x="16" y="200"/>
                  </a:cxn>
                  <a:cxn ang="0">
                    <a:pos x="78" y="166"/>
                  </a:cxn>
                  <a:cxn ang="0">
                    <a:pos x="130" y="142"/>
                  </a:cxn>
                  <a:cxn ang="0">
                    <a:pos x="166" y="96"/>
                  </a:cxn>
                  <a:cxn ang="0">
                    <a:pos x="166" y="50"/>
                  </a:cxn>
                  <a:cxn ang="0">
                    <a:pos x="116" y="14"/>
                  </a:cxn>
                </a:cxnLst>
                <a:rect l="0" t="0" r="r" b="b"/>
                <a:pathLst>
                  <a:path w="174" h="2084">
                    <a:moveTo>
                      <a:pt x="82" y="2084"/>
                    </a:moveTo>
                    <a:lnTo>
                      <a:pt x="108" y="2074"/>
                    </a:lnTo>
                    <a:lnTo>
                      <a:pt x="136" y="2058"/>
                    </a:lnTo>
                    <a:lnTo>
                      <a:pt x="150" y="2048"/>
                    </a:lnTo>
                    <a:lnTo>
                      <a:pt x="164" y="2034"/>
                    </a:lnTo>
                    <a:lnTo>
                      <a:pt x="170" y="2018"/>
                    </a:lnTo>
                    <a:lnTo>
                      <a:pt x="170" y="2002"/>
                    </a:lnTo>
                    <a:lnTo>
                      <a:pt x="168" y="1988"/>
                    </a:lnTo>
                    <a:lnTo>
                      <a:pt x="158" y="1972"/>
                    </a:lnTo>
                    <a:lnTo>
                      <a:pt x="144" y="1958"/>
                    </a:lnTo>
                    <a:lnTo>
                      <a:pt x="128" y="1946"/>
                    </a:lnTo>
                    <a:lnTo>
                      <a:pt x="104" y="1934"/>
                    </a:lnTo>
                    <a:lnTo>
                      <a:pt x="76" y="1922"/>
                    </a:lnTo>
                    <a:lnTo>
                      <a:pt x="52" y="1910"/>
                    </a:lnTo>
                    <a:lnTo>
                      <a:pt x="28" y="1894"/>
                    </a:lnTo>
                    <a:lnTo>
                      <a:pt x="16" y="1882"/>
                    </a:lnTo>
                    <a:lnTo>
                      <a:pt x="4" y="1864"/>
                    </a:lnTo>
                    <a:lnTo>
                      <a:pt x="0" y="1844"/>
                    </a:lnTo>
                    <a:lnTo>
                      <a:pt x="2" y="1834"/>
                    </a:lnTo>
                    <a:lnTo>
                      <a:pt x="6" y="1822"/>
                    </a:lnTo>
                    <a:lnTo>
                      <a:pt x="20" y="1800"/>
                    </a:lnTo>
                    <a:lnTo>
                      <a:pt x="18" y="1804"/>
                    </a:lnTo>
                    <a:lnTo>
                      <a:pt x="36" y="1788"/>
                    </a:lnTo>
                    <a:lnTo>
                      <a:pt x="64" y="1774"/>
                    </a:lnTo>
                    <a:lnTo>
                      <a:pt x="88" y="1760"/>
                    </a:lnTo>
                    <a:lnTo>
                      <a:pt x="114" y="1746"/>
                    </a:lnTo>
                    <a:lnTo>
                      <a:pt x="132" y="1732"/>
                    </a:lnTo>
                    <a:lnTo>
                      <a:pt x="150" y="1716"/>
                    </a:lnTo>
                    <a:lnTo>
                      <a:pt x="162" y="1698"/>
                    </a:lnTo>
                    <a:lnTo>
                      <a:pt x="168" y="1676"/>
                    </a:lnTo>
                    <a:lnTo>
                      <a:pt x="164" y="1664"/>
                    </a:lnTo>
                    <a:lnTo>
                      <a:pt x="158" y="1656"/>
                    </a:lnTo>
                    <a:lnTo>
                      <a:pt x="150" y="1646"/>
                    </a:lnTo>
                    <a:lnTo>
                      <a:pt x="142" y="1638"/>
                    </a:lnTo>
                    <a:lnTo>
                      <a:pt x="120" y="1624"/>
                    </a:lnTo>
                    <a:lnTo>
                      <a:pt x="92" y="1608"/>
                    </a:lnTo>
                    <a:lnTo>
                      <a:pt x="72" y="1600"/>
                    </a:lnTo>
                    <a:lnTo>
                      <a:pt x="54" y="1590"/>
                    </a:lnTo>
                    <a:lnTo>
                      <a:pt x="28" y="1574"/>
                    </a:lnTo>
                    <a:lnTo>
                      <a:pt x="12" y="1556"/>
                    </a:lnTo>
                    <a:lnTo>
                      <a:pt x="6" y="1544"/>
                    </a:lnTo>
                    <a:lnTo>
                      <a:pt x="2" y="1530"/>
                    </a:lnTo>
                    <a:lnTo>
                      <a:pt x="2" y="1514"/>
                    </a:lnTo>
                    <a:lnTo>
                      <a:pt x="8" y="1500"/>
                    </a:lnTo>
                    <a:lnTo>
                      <a:pt x="16" y="1486"/>
                    </a:lnTo>
                    <a:lnTo>
                      <a:pt x="32" y="1474"/>
                    </a:lnTo>
                    <a:lnTo>
                      <a:pt x="54" y="1462"/>
                    </a:lnTo>
                    <a:lnTo>
                      <a:pt x="86" y="1448"/>
                    </a:lnTo>
                    <a:lnTo>
                      <a:pt x="112" y="1434"/>
                    </a:lnTo>
                    <a:lnTo>
                      <a:pt x="124" y="1426"/>
                    </a:lnTo>
                    <a:lnTo>
                      <a:pt x="136" y="1418"/>
                    </a:lnTo>
                    <a:lnTo>
                      <a:pt x="146" y="1408"/>
                    </a:lnTo>
                    <a:lnTo>
                      <a:pt x="152" y="1402"/>
                    </a:lnTo>
                    <a:lnTo>
                      <a:pt x="162" y="1388"/>
                    </a:lnTo>
                    <a:lnTo>
                      <a:pt x="170" y="1374"/>
                    </a:lnTo>
                    <a:lnTo>
                      <a:pt x="172" y="1362"/>
                    </a:lnTo>
                    <a:lnTo>
                      <a:pt x="170" y="1350"/>
                    </a:lnTo>
                    <a:lnTo>
                      <a:pt x="162" y="1336"/>
                    </a:lnTo>
                    <a:lnTo>
                      <a:pt x="148" y="1318"/>
                    </a:lnTo>
                    <a:lnTo>
                      <a:pt x="122" y="1302"/>
                    </a:lnTo>
                    <a:lnTo>
                      <a:pt x="82" y="1280"/>
                    </a:lnTo>
                    <a:lnTo>
                      <a:pt x="56" y="1266"/>
                    </a:lnTo>
                    <a:lnTo>
                      <a:pt x="38" y="1254"/>
                    </a:lnTo>
                    <a:lnTo>
                      <a:pt x="24" y="1244"/>
                    </a:lnTo>
                    <a:lnTo>
                      <a:pt x="6" y="1228"/>
                    </a:lnTo>
                    <a:lnTo>
                      <a:pt x="2" y="1216"/>
                    </a:lnTo>
                    <a:lnTo>
                      <a:pt x="0" y="1206"/>
                    </a:lnTo>
                    <a:lnTo>
                      <a:pt x="2" y="1188"/>
                    </a:lnTo>
                    <a:lnTo>
                      <a:pt x="10" y="1174"/>
                    </a:lnTo>
                    <a:lnTo>
                      <a:pt x="22" y="1162"/>
                    </a:lnTo>
                    <a:lnTo>
                      <a:pt x="38" y="1152"/>
                    </a:lnTo>
                    <a:lnTo>
                      <a:pt x="54" y="1142"/>
                    </a:lnTo>
                    <a:lnTo>
                      <a:pt x="74" y="1132"/>
                    </a:lnTo>
                    <a:lnTo>
                      <a:pt x="96" y="1122"/>
                    </a:lnTo>
                    <a:lnTo>
                      <a:pt x="122" y="1108"/>
                    </a:lnTo>
                    <a:lnTo>
                      <a:pt x="144" y="1092"/>
                    </a:lnTo>
                    <a:lnTo>
                      <a:pt x="158" y="1078"/>
                    </a:lnTo>
                    <a:lnTo>
                      <a:pt x="166" y="1064"/>
                    </a:lnTo>
                    <a:lnTo>
                      <a:pt x="170" y="1054"/>
                    </a:lnTo>
                    <a:lnTo>
                      <a:pt x="172" y="1044"/>
                    </a:lnTo>
                    <a:lnTo>
                      <a:pt x="172" y="1032"/>
                    </a:lnTo>
                    <a:lnTo>
                      <a:pt x="166" y="1018"/>
                    </a:lnTo>
                    <a:lnTo>
                      <a:pt x="156" y="1004"/>
                    </a:lnTo>
                    <a:lnTo>
                      <a:pt x="150" y="998"/>
                    </a:lnTo>
                    <a:lnTo>
                      <a:pt x="136" y="990"/>
                    </a:lnTo>
                    <a:lnTo>
                      <a:pt x="104" y="972"/>
                    </a:lnTo>
                    <a:lnTo>
                      <a:pt x="74" y="958"/>
                    </a:lnTo>
                    <a:lnTo>
                      <a:pt x="56" y="950"/>
                    </a:lnTo>
                    <a:lnTo>
                      <a:pt x="40" y="940"/>
                    </a:lnTo>
                    <a:lnTo>
                      <a:pt x="22" y="926"/>
                    </a:lnTo>
                    <a:lnTo>
                      <a:pt x="14" y="916"/>
                    </a:lnTo>
                    <a:lnTo>
                      <a:pt x="10" y="910"/>
                    </a:lnTo>
                    <a:lnTo>
                      <a:pt x="8" y="904"/>
                    </a:lnTo>
                    <a:lnTo>
                      <a:pt x="4" y="896"/>
                    </a:lnTo>
                    <a:lnTo>
                      <a:pt x="2" y="888"/>
                    </a:lnTo>
                    <a:lnTo>
                      <a:pt x="4" y="878"/>
                    </a:lnTo>
                    <a:lnTo>
                      <a:pt x="6" y="870"/>
                    </a:lnTo>
                    <a:lnTo>
                      <a:pt x="8" y="860"/>
                    </a:lnTo>
                    <a:lnTo>
                      <a:pt x="14" y="852"/>
                    </a:lnTo>
                    <a:lnTo>
                      <a:pt x="18" y="846"/>
                    </a:lnTo>
                    <a:lnTo>
                      <a:pt x="26" y="838"/>
                    </a:lnTo>
                    <a:lnTo>
                      <a:pt x="38" y="826"/>
                    </a:lnTo>
                    <a:lnTo>
                      <a:pt x="62" y="812"/>
                    </a:lnTo>
                    <a:lnTo>
                      <a:pt x="92" y="800"/>
                    </a:lnTo>
                    <a:lnTo>
                      <a:pt x="116" y="788"/>
                    </a:lnTo>
                    <a:lnTo>
                      <a:pt x="132" y="780"/>
                    </a:lnTo>
                    <a:lnTo>
                      <a:pt x="146" y="770"/>
                    </a:lnTo>
                    <a:lnTo>
                      <a:pt x="160" y="754"/>
                    </a:lnTo>
                    <a:lnTo>
                      <a:pt x="164" y="746"/>
                    </a:lnTo>
                    <a:lnTo>
                      <a:pt x="168" y="740"/>
                    </a:lnTo>
                    <a:lnTo>
                      <a:pt x="168" y="738"/>
                    </a:lnTo>
                    <a:lnTo>
                      <a:pt x="166" y="742"/>
                    </a:lnTo>
                    <a:lnTo>
                      <a:pt x="172" y="732"/>
                    </a:lnTo>
                    <a:lnTo>
                      <a:pt x="174" y="724"/>
                    </a:lnTo>
                    <a:lnTo>
                      <a:pt x="170" y="710"/>
                    </a:lnTo>
                    <a:lnTo>
                      <a:pt x="168" y="702"/>
                    </a:lnTo>
                    <a:lnTo>
                      <a:pt x="162" y="694"/>
                    </a:lnTo>
                    <a:lnTo>
                      <a:pt x="152" y="682"/>
                    </a:lnTo>
                    <a:lnTo>
                      <a:pt x="132" y="666"/>
                    </a:lnTo>
                    <a:lnTo>
                      <a:pt x="114" y="656"/>
                    </a:lnTo>
                    <a:lnTo>
                      <a:pt x="86" y="640"/>
                    </a:lnTo>
                    <a:lnTo>
                      <a:pt x="54" y="624"/>
                    </a:lnTo>
                    <a:lnTo>
                      <a:pt x="32" y="608"/>
                    </a:lnTo>
                    <a:lnTo>
                      <a:pt x="12" y="590"/>
                    </a:lnTo>
                    <a:lnTo>
                      <a:pt x="6" y="578"/>
                    </a:lnTo>
                    <a:lnTo>
                      <a:pt x="2" y="564"/>
                    </a:lnTo>
                    <a:lnTo>
                      <a:pt x="8" y="544"/>
                    </a:lnTo>
                    <a:lnTo>
                      <a:pt x="16" y="530"/>
                    </a:lnTo>
                    <a:lnTo>
                      <a:pt x="20" y="526"/>
                    </a:lnTo>
                    <a:lnTo>
                      <a:pt x="38" y="510"/>
                    </a:lnTo>
                    <a:lnTo>
                      <a:pt x="60" y="494"/>
                    </a:lnTo>
                    <a:lnTo>
                      <a:pt x="78" y="484"/>
                    </a:lnTo>
                    <a:lnTo>
                      <a:pt x="100" y="474"/>
                    </a:lnTo>
                    <a:lnTo>
                      <a:pt x="124" y="464"/>
                    </a:lnTo>
                    <a:lnTo>
                      <a:pt x="144" y="450"/>
                    </a:lnTo>
                    <a:lnTo>
                      <a:pt x="160" y="432"/>
                    </a:lnTo>
                    <a:lnTo>
                      <a:pt x="164" y="422"/>
                    </a:lnTo>
                    <a:lnTo>
                      <a:pt x="168" y="414"/>
                    </a:lnTo>
                    <a:lnTo>
                      <a:pt x="170" y="404"/>
                    </a:lnTo>
                    <a:lnTo>
                      <a:pt x="170" y="390"/>
                    </a:lnTo>
                    <a:lnTo>
                      <a:pt x="164" y="378"/>
                    </a:lnTo>
                    <a:lnTo>
                      <a:pt x="158" y="368"/>
                    </a:lnTo>
                    <a:lnTo>
                      <a:pt x="148" y="356"/>
                    </a:lnTo>
                    <a:lnTo>
                      <a:pt x="144" y="352"/>
                    </a:lnTo>
                    <a:lnTo>
                      <a:pt x="126" y="342"/>
                    </a:lnTo>
                    <a:lnTo>
                      <a:pt x="110" y="332"/>
                    </a:lnTo>
                    <a:lnTo>
                      <a:pt x="84" y="318"/>
                    </a:lnTo>
                    <a:lnTo>
                      <a:pt x="62" y="306"/>
                    </a:lnTo>
                    <a:lnTo>
                      <a:pt x="40" y="292"/>
                    </a:lnTo>
                    <a:lnTo>
                      <a:pt x="22" y="276"/>
                    </a:lnTo>
                    <a:lnTo>
                      <a:pt x="12" y="266"/>
                    </a:lnTo>
                    <a:lnTo>
                      <a:pt x="4" y="254"/>
                    </a:lnTo>
                    <a:lnTo>
                      <a:pt x="0" y="240"/>
                    </a:lnTo>
                    <a:lnTo>
                      <a:pt x="2" y="224"/>
                    </a:lnTo>
                    <a:lnTo>
                      <a:pt x="8" y="212"/>
                    </a:lnTo>
                    <a:lnTo>
                      <a:pt x="16" y="200"/>
                    </a:lnTo>
                    <a:lnTo>
                      <a:pt x="38" y="186"/>
                    </a:lnTo>
                    <a:lnTo>
                      <a:pt x="60" y="174"/>
                    </a:lnTo>
                    <a:lnTo>
                      <a:pt x="78" y="166"/>
                    </a:lnTo>
                    <a:lnTo>
                      <a:pt x="96" y="160"/>
                    </a:lnTo>
                    <a:lnTo>
                      <a:pt x="112" y="154"/>
                    </a:lnTo>
                    <a:lnTo>
                      <a:pt x="130" y="142"/>
                    </a:lnTo>
                    <a:lnTo>
                      <a:pt x="144" y="132"/>
                    </a:lnTo>
                    <a:lnTo>
                      <a:pt x="154" y="120"/>
                    </a:lnTo>
                    <a:lnTo>
                      <a:pt x="166" y="96"/>
                    </a:lnTo>
                    <a:lnTo>
                      <a:pt x="174" y="72"/>
                    </a:lnTo>
                    <a:lnTo>
                      <a:pt x="168" y="58"/>
                    </a:lnTo>
                    <a:lnTo>
                      <a:pt x="166" y="50"/>
                    </a:lnTo>
                    <a:lnTo>
                      <a:pt x="154" y="40"/>
                    </a:lnTo>
                    <a:lnTo>
                      <a:pt x="142" y="30"/>
                    </a:lnTo>
                    <a:lnTo>
                      <a:pt x="116" y="14"/>
                    </a:lnTo>
                    <a:lnTo>
                      <a:pt x="98" y="4"/>
                    </a:lnTo>
                    <a:lnTo>
                      <a:pt x="88" y="0"/>
                    </a:lnTo>
                  </a:path>
                </a:pathLst>
              </a:custGeom>
              <a:noFill/>
              <a:ln w="15875">
                <a:solidFill>
                  <a:srgbClr val="86C8E7"/>
                </a:solidFill>
                <a:prstDash val="solid"/>
                <a:round/>
                <a:headEnd/>
                <a:tailEnd/>
              </a:ln>
            </p:spPr>
            <p:txBody>
              <a:bodyPr/>
              <a:lstStyle/>
              <a:p>
                <a:endParaRPr lang="en-US" sz="2400">
                  <a:solidFill>
                    <a:srgbClr val="676767"/>
                  </a:solidFill>
                  <a:cs typeface="Arial" panose="020B0604020202020204" pitchFamily="34" charset="0"/>
                </a:endParaRPr>
              </a:p>
            </p:txBody>
          </p:sp>
        </p:grpSp>
        <p:sp>
          <p:nvSpPr>
            <p:cNvPr id="66" name="Isosceles Triangle 54"/>
            <p:cNvSpPr/>
            <p:nvPr/>
          </p:nvSpPr>
          <p:spPr>
            <a:xfrm rot="5400000">
              <a:off x="4641723" y="4110143"/>
              <a:ext cx="427697" cy="165337"/>
            </a:xfrm>
            <a:prstGeom prst="triangle">
              <a:avLst/>
            </a:prstGeom>
            <a:noFill/>
            <a:ln>
              <a:solidFill>
                <a:srgbClr val="86C8E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endParaRPr>
            </a:p>
          </p:txBody>
        </p:sp>
      </p:grpSp>
      <p:sp>
        <p:nvSpPr>
          <p:cNvPr id="47" name="Oval 46"/>
          <p:cNvSpPr/>
          <p:nvPr/>
        </p:nvSpPr>
        <p:spPr>
          <a:xfrm>
            <a:off x="4924809" y="3435494"/>
            <a:ext cx="1363247" cy="1363247"/>
          </a:xfrm>
          <a:prstGeom prst="ellipse">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cs typeface="Arial" panose="020B0604020202020204" pitchFamily="34" charset="0"/>
            </a:endParaRPr>
          </a:p>
        </p:txBody>
      </p:sp>
      <p:pic>
        <p:nvPicPr>
          <p:cNvPr id="37" name="Picture 43" descr="AccessPoin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119056" y="3780681"/>
            <a:ext cx="974749" cy="672873"/>
          </a:xfrm>
          <a:prstGeom prst="rect">
            <a:avLst/>
          </a:prstGeom>
          <a:noFill/>
        </p:spPr>
      </p:pic>
      <p:grpSp>
        <p:nvGrpSpPr>
          <p:cNvPr id="45" name="Group 44">
            <a:extLst>
              <a:ext uri="{FF2B5EF4-FFF2-40B4-BE49-F238E27FC236}">
                <a16:creationId xmlns:a16="http://schemas.microsoft.com/office/drawing/2014/main" id="{1CC88E4C-35FE-6C4C-85CA-8F2D7904F80F}"/>
              </a:ext>
            </a:extLst>
          </p:cNvPr>
          <p:cNvGrpSpPr/>
          <p:nvPr/>
        </p:nvGrpSpPr>
        <p:grpSpPr>
          <a:xfrm>
            <a:off x="7360080" y="1598934"/>
            <a:ext cx="2937424" cy="976089"/>
            <a:chOff x="9158196" y="1589098"/>
            <a:chExt cx="2937423" cy="976088"/>
          </a:xfrm>
        </p:grpSpPr>
        <p:sp>
          <p:nvSpPr>
            <p:cNvPr id="60" name="Pentagon 59">
              <a:extLst>
                <a:ext uri="{FF2B5EF4-FFF2-40B4-BE49-F238E27FC236}">
                  <a16:creationId xmlns:a16="http://schemas.microsoft.com/office/drawing/2014/main" id="{9950081A-D076-0149-BF79-643FCAE4DBE9}"/>
                </a:ext>
              </a:extLst>
            </p:cNvPr>
            <p:cNvSpPr/>
            <p:nvPr/>
          </p:nvSpPr>
          <p:spPr>
            <a:xfrm rot="10800000">
              <a:off x="9158196" y="1589098"/>
              <a:ext cx="2937423" cy="976088"/>
            </a:xfrm>
            <a:prstGeom prst="homePlate">
              <a:avLst/>
            </a:prstGeom>
            <a:solidFill>
              <a:srgbClr val="51A1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solidFill>
                  <a:srgbClr val="FFFFFF"/>
                </a:solidFill>
              </a:endParaRPr>
            </a:p>
          </p:txBody>
        </p:sp>
        <p:sp>
          <p:nvSpPr>
            <p:cNvPr id="63" name="TextBox 62">
              <a:extLst>
                <a:ext uri="{FF2B5EF4-FFF2-40B4-BE49-F238E27FC236}">
                  <a16:creationId xmlns:a16="http://schemas.microsoft.com/office/drawing/2014/main" id="{479E05A2-593E-9C4F-B3DA-2210334313B6}"/>
                </a:ext>
              </a:extLst>
            </p:cNvPr>
            <p:cNvSpPr txBox="1"/>
            <p:nvPr/>
          </p:nvSpPr>
          <p:spPr>
            <a:xfrm>
              <a:off x="9467301" y="1711577"/>
              <a:ext cx="2628318" cy="748795"/>
            </a:xfrm>
            <a:prstGeom prst="rect">
              <a:avLst/>
            </a:prstGeom>
            <a:noFill/>
          </p:spPr>
          <p:txBody>
            <a:bodyPr wrap="square" rtlCol="0">
              <a:spAutoFit/>
            </a:bodyPr>
            <a:lstStyle/>
            <a:p>
              <a:r>
                <a:rPr lang="en-US" sz="2133" dirty="0">
                  <a:solidFill>
                    <a:srgbClr val="FFFFFF"/>
                  </a:solidFill>
                </a:rPr>
                <a:t>Manufacturer</a:t>
              </a:r>
            </a:p>
            <a:p>
              <a:r>
                <a:rPr lang="en-US" sz="2133" dirty="0">
                  <a:solidFill>
                    <a:srgbClr val="FFFFFF"/>
                  </a:solidFill>
                </a:rPr>
                <a:t>JSON file returned</a:t>
              </a:r>
            </a:p>
          </p:txBody>
        </p:sp>
      </p:grpSp>
      <p:grpSp>
        <p:nvGrpSpPr>
          <p:cNvPr id="74" name="Group 73">
            <a:extLst>
              <a:ext uri="{FF2B5EF4-FFF2-40B4-BE49-F238E27FC236}">
                <a16:creationId xmlns:a16="http://schemas.microsoft.com/office/drawing/2014/main" id="{0EE7B49B-1A16-8B42-81B6-D4794D538C72}"/>
              </a:ext>
            </a:extLst>
          </p:cNvPr>
          <p:cNvGrpSpPr/>
          <p:nvPr/>
        </p:nvGrpSpPr>
        <p:grpSpPr>
          <a:xfrm>
            <a:off x="3090653" y="1613220"/>
            <a:ext cx="2700299" cy="971552"/>
            <a:chOff x="7019362" y="1583751"/>
            <a:chExt cx="2684400" cy="976088"/>
          </a:xfrm>
          <a:solidFill>
            <a:schemeClr val="tx2"/>
          </a:solidFill>
        </p:grpSpPr>
        <p:sp>
          <p:nvSpPr>
            <p:cNvPr id="76" name="Chevron 75">
              <a:extLst>
                <a:ext uri="{FF2B5EF4-FFF2-40B4-BE49-F238E27FC236}">
                  <a16:creationId xmlns:a16="http://schemas.microsoft.com/office/drawing/2014/main" id="{4EB3AAC7-C5E9-6541-9AAF-FFCEF84AFF00}"/>
                </a:ext>
              </a:extLst>
            </p:cNvPr>
            <p:cNvSpPr/>
            <p:nvPr/>
          </p:nvSpPr>
          <p:spPr>
            <a:xfrm>
              <a:off x="7019362" y="1583751"/>
              <a:ext cx="2684400" cy="976088"/>
            </a:xfrm>
            <a:prstGeom prst="chevron">
              <a:avLst/>
            </a:prstGeom>
            <a:grpFill/>
            <a:ln>
              <a:noFill/>
            </a:ln>
            <a:effectLst/>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US" sz="1400" dirty="0">
                <a:solidFill>
                  <a:srgbClr val="FFFFFF"/>
                </a:solidFill>
              </a:endParaRPr>
            </a:p>
          </p:txBody>
        </p:sp>
        <p:sp>
          <p:nvSpPr>
            <p:cNvPr id="77" name="TextBox 76">
              <a:extLst>
                <a:ext uri="{FF2B5EF4-FFF2-40B4-BE49-F238E27FC236}">
                  <a16:creationId xmlns:a16="http://schemas.microsoft.com/office/drawing/2014/main" id="{B8FA2135-F1D4-7E49-BCED-7A5F524E8778}"/>
                </a:ext>
              </a:extLst>
            </p:cNvPr>
            <p:cNvSpPr txBox="1"/>
            <p:nvPr/>
          </p:nvSpPr>
          <p:spPr>
            <a:xfrm>
              <a:off x="7434866" y="1712580"/>
              <a:ext cx="2068217" cy="752291"/>
            </a:xfrm>
            <a:prstGeom prst="rect">
              <a:avLst/>
            </a:prstGeom>
            <a:grpFill/>
          </p:spPr>
          <p:txBody>
            <a:bodyPr wrap="square" rtlCol="0">
              <a:spAutoFit/>
            </a:bodyPr>
            <a:lstStyle/>
            <a:p>
              <a:r>
                <a:rPr lang="en-US" sz="2133" dirty="0">
                  <a:solidFill>
                    <a:srgbClr val="FFFFFF"/>
                  </a:solidFill>
                </a:rPr>
                <a:t>Devices</a:t>
              </a:r>
            </a:p>
            <a:p>
              <a:r>
                <a:rPr lang="en-US" sz="2133" dirty="0">
                  <a:solidFill>
                    <a:srgbClr val="FFFFFF"/>
                  </a:solidFill>
                </a:rPr>
                <a:t>Segmented</a:t>
              </a:r>
            </a:p>
          </p:txBody>
        </p:sp>
      </p:grpSp>
      <p:sp>
        <p:nvSpPr>
          <p:cNvPr id="6" name="Octagon 5">
            <a:extLst>
              <a:ext uri="{FF2B5EF4-FFF2-40B4-BE49-F238E27FC236}">
                <a16:creationId xmlns:a16="http://schemas.microsoft.com/office/drawing/2014/main" id="{DD9A8406-543D-0E49-BCC1-B7BE1BB57F7A}"/>
              </a:ext>
            </a:extLst>
          </p:cNvPr>
          <p:cNvSpPr/>
          <p:nvPr/>
        </p:nvSpPr>
        <p:spPr>
          <a:xfrm>
            <a:off x="4979582" y="2844477"/>
            <a:ext cx="1059356" cy="717542"/>
          </a:xfrm>
          <a:prstGeom prst="octagon">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rPr>
              <a:t>IT Admin Approval</a:t>
            </a:r>
          </a:p>
        </p:txBody>
      </p:sp>
      <p:grpSp>
        <p:nvGrpSpPr>
          <p:cNvPr id="64" name="Group 63">
            <a:extLst>
              <a:ext uri="{FF2B5EF4-FFF2-40B4-BE49-F238E27FC236}">
                <a16:creationId xmlns:a16="http://schemas.microsoft.com/office/drawing/2014/main" id="{9070FD70-2769-B14C-AC36-ACFEAD6D74E1}"/>
              </a:ext>
            </a:extLst>
          </p:cNvPr>
          <p:cNvGrpSpPr/>
          <p:nvPr/>
        </p:nvGrpSpPr>
        <p:grpSpPr>
          <a:xfrm>
            <a:off x="5172947" y="1611754"/>
            <a:ext cx="2684400" cy="971552"/>
            <a:chOff x="7019362" y="1583751"/>
            <a:chExt cx="2684400" cy="976088"/>
          </a:xfrm>
        </p:grpSpPr>
        <p:sp>
          <p:nvSpPr>
            <p:cNvPr id="69" name="Chevron 68">
              <a:extLst>
                <a:ext uri="{FF2B5EF4-FFF2-40B4-BE49-F238E27FC236}">
                  <a16:creationId xmlns:a16="http://schemas.microsoft.com/office/drawing/2014/main" id="{C07C4167-A42C-8F4B-9F68-E872E746D30B}"/>
                </a:ext>
              </a:extLst>
            </p:cNvPr>
            <p:cNvSpPr/>
            <p:nvPr/>
          </p:nvSpPr>
          <p:spPr>
            <a:xfrm>
              <a:off x="7019362" y="1583751"/>
              <a:ext cx="2684400" cy="976088"/>
            </a:xfrm>
            <a:prstGeom prst="chevron">
              <a:avLst/>
            </a:prstGeom>
            <a:solidFill>
              <a:schemeClr val="accent2">
                <a:lumMod val="75000"/>
              </a:schemeClr>
            </a:solidFill>
            <a:ln>
              <a:noFill/>
            </a:ln>
            <a:effectLst/>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US" sz="1400" dirty="0">
                <a:solidFill>
                  <a:srgbClr val="FFFFFF"/>
                </a:solidFill>
              </a:endParaRPr>
            </a:p>
          </p:txBody>
        </p:sp>
        <p:sp>
          <p:nvSpPr>
            <p:cNvPr id="72" name="TextBox 71">
              <a:extLst>
                <a:ext uri="{FF2B5EF4-FFF2-40B4-BE49-F238E27FC236}">
                  <a16:creationId xmlns:a16="http://schemas.microsoft.com/office/drawing/2014/main" id="{F7FB87C7-6DB7-D84B-A35D-F1056272FFC3}"/>
                </a:ext>
              </a:extLst>
            </p:cNvPr>
            <p:cNvSpPr txBox="1"/>
            <p:nvPr/>
          </p:nvSpPr>
          <p:spPr>
            <a:xfrm>
              <a:off x="7434867" y="1712580"/>
              <a:ext cx="2068217" cy="752291"/>
            </a:xfrm>
            <a:prstGeom prst="rect">
              <a:avLst/>
            </a:prstGeom>
            <a:noFill/>
          </p:spPr>
          <p:txBody>
            <a:bodyPr wrap="square" rtlCol="0">
              <a:spAutoFit/>
            </a:bodyPr>
            <a:lstStyle/>
            <a:p>
              <a:r>
                <a:rPr lang="en-US" sz="2133" dirty="0">
                  <a:solidFill>
                    <a:srgbClr val="FFFFFF"/>
                  </a:solidFill>
                </a:rPr>
                <a:t>Enterprise </a:t>
              </a:r>
              <a:r>
                <a:rPr lang="en-US" sz="2133" dirty="0" err="1">
                  <a:solidFill>
                    <a:srgbClr val="FFFFFF"/>
                  </a:solidFill>
                </a:rPr>
                <a:t>config</a:t>
              </a:r>
              <a:r>
                <a:rPr lang="en-US" sz="2133" dirty="0">
                  <a:solidFill>
                    <a:srgbClr val="FFFFFF"/>
                  </a:solidFill>
                </a:rPr>
                <a:t> created</a:t>
              </a:r>
            </a:p>
          </p:txBody>
        </p:sp>
      </p:grpSp>
      <p:pic>
        <p:nvPicPr>
          <p:cNvPr id="8" name="Picture 7"/>
          <p:cNvPicPr>
            <a:picLocks noChangeAspect="1"/>
          </p:cNvPicPr>
          <p:nvPr/>
        </p:nvPicPr>
        <p:blipFill>
          <a:blip r:embed="rId8"/>
          <a:stretch>
            <a:fillRect/>
          </a:stretch>
        </p:blipFill>
        <p:spPr>
          <a:xfrm>
            <a:off x="5898163" y="3072295"/>
            <a:ext cx="507717" cy="507717"/>
          </a:xfrm>
          <a:prstGeom prst="rect">
            <a:avLst/>
          </a:prstGeom>
        </p:spPr>
      </p:pic>
    </p:spTree>
    <p:extLst>
      <p:ext uri="{BB962C8B-B14F-4D97-AF65-F5344CB8AC3E}">
        <p14:creationId xmlns:p14="http://schemas.microsoft.com/office/powerpoint/2010/main" val="181325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dissolve">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dissolve">
                                      <p:cBhvr>
                                        <p:cTn id="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34062-3938-F14F-A142-017B7B3267C9}"/>
              </a:ext>
            </a:extLst>
          </p:cNvPr>
          <p:cNvSpPr>
            <a:spLocks noGrp="1"/>
          </p:cNvSpPr>
          <p:nvPr>
            <p:ph type="title"/>
          </p:nvPr>
        </p:nvSpPr>
        <p:spPr>
          <a:xfrm>
            <a:off x="614035" y="263470"/>
            <a:ext cx="10515600" cy="762635"/>
          </a:xfrm>
        </p:spPr>
        <p:txBody>
          <a:bodyPr/>
          <a:lstStyle/>
          <a:p>
            <a:r>
              <a:rPr lang="en-US"/>
              <a:t>MUD’s Potential Impact </a:t>
            </a:r>
            <a:r>
              <a:rPr lang="en-US" dirty="0"/>
              <a:t>on Security</a:t>
            </a:r>
          </a:p>
        </p:txBody>
      </p:sp>
      <p:sp>
        <p:nvSpPr>
          <p:cNvPr id="32" name="Cloud 31">
            <a:extLst>
              <a:ext uri="{FF2B5EF4-FFF2-40B4-BE49-F238E27FC236}">
                <a16:creationId xmlns:a16="http://schemas.microsoft.com/office/drawing/2014/main" id="{B577C305-88C6-41A5-88D8-201C014755CF}"/>
              </a:ext>
            </a:extLst>
          </p:cNvPr>
          <p:cNvSpPr/>
          <p:nvPr/>
        </p:nvSpPr>
        <p:spPr>
          <a:xfrm>
            <a:off x="3024632" y="3986784"/>
            <a:ext cx="3206496" cy="203606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
            <a:extLst>
              <a:ext uri="{FF2B5EF4-FFF2-40B4-BE49-F238E27FC236}">
                <a16:creationId xmlns:a16="http://schemas.microsoft.com/office/drawing/2014/main" id="{88CDD17F-7111-4352-A93B-A888B4AA5C8A}"/>
              </a:ext>
            </a:extLst>
          </p:cNvPr>
          <p:cNvSpPr/>
          <p:nvPr/>
        </p:nvSpPr>
        <p:spPr>
          <a:xfrm>
            <a:off x="4060952" y="3669792"/>
            <a:ext cx="1170432" cy="633984"/>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gateway</a:t>
            </a:r>
          </a:p>
        </p:txBody>
      </p:sp>
      <p:sp>
        <p:nvSpPr>
          <p:cNvPr id="34" name="Cube 33">
            <a:extLst>
              <a:ext uri="{FF2B5EF4-FFF2-40B4-BE49-F238E27FC236}">
                <a16:creationId xmlns:a16="http://schemas.microsoft.com/office/drawing/2014/main" id="{00C186DA-A9BB-4FB2-821F-053CADF727AB}"/>
              </a:ext>
            </a:extLst>
          </p:cNvPr>
          <p:cNvSpPr/>
          <p:nvPr/>
        </p:nvSpPr>
        <p:spPr>
          <a:xfrm>
            <a:off x="3622534" y="5596127"/>
            <a:ext cx="1853514" cy="1000279"/>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MUD-enabled IoT device</a:t>
            </a:r>
          </a:p>
        </p:txBody>
      </p:sp>
      <p:sp>
        <p:nvSpPr>
          <p:cNvPr id="35" name="Can 5">
            <a:extLst>
              <a:ext uri="{FF2B5EF4-FFF2-40B4-BE49-F238E27FC236}">
                <a16:creationId xmlns:a16="http://schemas.microsoft.com/office/drawing/2014/main" id="{AC25D8EB-D581-49F7-83CA-B9F70091C5C1}"/>
              </a:ext>
            </a:extLst>
          </p:cNvPr>
          <p:cNvSpPr/>
          <p:nvPr/>
        </p:nvSpPr>
        <p:spPr>
          <a:xfrm>
            <a:off x="9578491" y="2377440"/>
            <a:ext cx="1085088" cy="154838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Potential victim</a:t>
            </a:r>
          </a:p>
        </p:txBody>
      </p:sp>
      <p:sp>
        <p:nvSpPr>
          <p:cNvPr id="36" name="Rectangle 35">
            <a:extLst>
              <a:ext uri="{FF2B5EF4-FFF2-40B4-BE49-F238E27FC236}">
                <a16:creationId xmlns:a16="http://schemas.microsoft.com/office/drawing/2014/main" id="{DFAB2B38-5DC4-4069-B53B-5382B87FE3F7}"/>
              </a:ext>
            </a:extLst>
          </p:cNvPr>
          <p:cNvSpPr/>
          <p:nvPr/>
        </p:nvSpPr>
        <p:spPr>
          <a:xfrm>
            <a:off x="817880" y="1828800"/>
            <a:ext cx="1828800" cy="84124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Known malicious actor</a:t>
            </a:r>
          </a:p>
        </p:txBody>
      </p:sp>
      <p:sp>
        <p:nvSpPr>
          <p:cNvPr id="37" name="Snip Diagonal Corner Rectangle 8">
            <a:extLst>
              <a:ext uri="{FF2B5EF4-FFF2-40B4-BE49-F238E27FC236}">
                <a16:creationId xmlns:a16="http://schemas.microsoft.com/office/drawing/2014/main" id="{CA1699FD-9A46-4C19-BE93-B159C4F83A13}"/>
              </a:ext>
            </a:extLst>
          </p:cNvPr>
          <p:cNvSpPr/>
          <p:nvPr/>
        </p:nvSpPr>
        <p:spPr>
          <a:xfrm>
            <a:off x="3933307" y="1109472"/>
            <a:ext cx="1938528" cy="1097280"/>
          </a:xfrm>
          <a:prstGeom prst="snip2Diag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Previously unknown malicious actor</a:t>
            </a:r>
          </a:p>
        </p:txBody>
      </p:sp>
      <p:sp>
        <p:nvSpPr>
          <p:cNvPr id="38" name="Can 9">
            <a:extLst>
              <a:ext uri="{FF2B5EF4-FFF2-40B4-BE49-F238E27FC236}">
                <a16:creationId xmlns:a16="http://schemas.microsoft.com/office/drawing/2014/main" id="{97E8E8F8-9477-4DE1-97AF-D782D32C75BD}"/>
              </a:ext>
            </a:extLst>
          </p:cNvPr>
          <p:cNvSpPr/>
          <p:nvPr/>
        </p:nvSpPr>
        <p:spPr>
          <a:xfrm>
            <a:off x="7342659" y="1603248"/>
            <a:ext cx="1085088" cy="1548384"/>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Intended services</a:t>
            </a:r>
          </a:p>
        </p:txBody>
      </p:sp>
      <p:sp>
        <p:nvSpPr>
          <p:cNvPr id="39" name="TextBox 38">
            <a:extLst>
              <a:ext uri="{FF2B5EF4-FFF2-40B4-BE49-F238E27FC236}">
                <a16:creationId xmlns:a16="http://schemas.microsoft.com/office/drawing/2014/main" id="{F5E85C1B-6984-4BFD-A38F-44D977115700}"/>
              </a:ext>
            </a:extLst>
          </p:cNvPr>
          <p:cNvSpPr txBox="1"/>
          <p:nvPr/>
        </p:nvSpPr>
        <p:spPr>
          <a:xfrm>
            <a:off x="8113145" y="5545495"/>
            <a:ext cx="3888954" cy="1015663"/>
          </a:xfrm>
          <a:prstGeom prst="rect">
            <a:avLst/>
          </a:prstGeom>
          <a:noFill/>
        </p:spPr>
        <p:txBody>
          <a:bodyPr wrap="square" rtlCol="0">
            <a:spAutoFit/>
          </a:bodyPr>
          <a:lstStyle/>
          <a:p>
            <a:pPr>
              <a:spcAft>
                <a:spcPts val="800"/>
              </a:spcAft>
            </a:pPr>
            <a:r>
              <a:rPr lang="en-US" sz="2000" dirty="0">
                <a:latin typeface="Arial" charset="0"/>
                <a:ea typeface="Arial" charset="0"/>
                <a:cs typeface="Arial" charset="0"/>
              </a:rPr>
              <a:t>Communication paths between IoT device and internal/external threats blocked</a:t>
            </a:r>
          </a:p>
        </p:txBody>
      </p:sp>
      <p:cxnSp>
        <p:nvCxnSpPr>
          <p:cNvPr id="40" name="Straight Arrow Connector 39">
            <a:extLst>
              <a:ext uri="{FF2B5EF4-FFF2-40B4-BE49-F238E27FC236}">
                <a16:creationId xmlns:a16="http://schemas.microsoft.com/office/drawing/2014/main" id="{2D8A1FC6-89E3-473D-8CF9-F3C4F08845F8}"/>
              </a:ext>
            </a:extLst>
          </p:cNvPr>
          <p:cNvCxnSpPr/>
          <p:nvPr/>
        </p:nvCxnSpPr>
        <p:spPr>
          <a:xfrm>
            <a:off x="4401010" y="3503058"/>
            <a:ext cx="0" cy="20930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4C09CCB-0601-4896-BCC7-190DE280E171}"/>
              </a:ext>
            </a:extLst>
          </p:cNvPr>
          <p:cNvCxnSpPr>
            <a:cxnSpLocks/>
          </p:cNvCxnSpPr>
          <p:nvPr/>
        </p:nvCxnSpPr>
        <p:spPr>
          <a:xfrm>
            <a:off x="4528697" y="2249424"/>
            <a:ext cx="0" cy="3346704"/>
          </a:xfrm>
          <a:prstGeom prst="straightConnector1">
            <a:avLst/>
          </a:prstGeom>
          <a:ln w="28575">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A5B044E9-894D-48AC-A448-6C6FDAF8EAFD}"/>
              </a:ext>
            </a:extLst>
          </p:cNvPr>
          <p:cNvCxnSpPr>
            <a:cxnSpLocks/>
          </p:cNvCxnSpPr>
          <p:nvPr/>
        </p:nvCxnSpPr>
        <p:spPr>
          <a:xfrm>
            <a:off x="4656384" y="3151632"/>
            <a:ext cx="0" cy="244449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47B17AA-089A-4702-923D-41DA2C2F80F4}"/>
              </a:ext>
            </a:extLst>
          </p:cNvPr>
          <p:cNvCxnSpPr/>
          <p:nvPr/>
        </p:nvCxnSpPr>
        <p:spPr>
          <a:xfrm>
            <a:off x="4784071" y="3503058"/>
            <a:ext cx="0" cy="20930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A5E99C6-523D-4F57-AA7B-BDD202D6C330}"/>
              </a:ext>
            </a:extLst>
          </p:cNvPr>
          <p:cNvCxnSpPr/>
          <p:nvPr/>
        </p:nvCxnSpPr>
        <p:spPr>
          <a:xfrm flipV="1">
            <a:off x="4656384" y="2926080"/>
            <a:ext cx="2686275" cy="225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EB4BE07-E4D8-4EE1-9843-6926FFF482C4}"/>
              </a:ext>
            </a:extLst>
          </p:cNvPr>
          <p:cNvCxnSpPr>
            <a:cxnSpLocks/>
          </p:cNvCxnSpPr>
          <p:nvPr/>
        </p:nvCxnSpPr>
        <p:spPr>
          <a:xfrm flipV="1">
            <a:off x="4784071" y="3377719"/>
            <a:ext cx="4794420" cy="13304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4F55A68-B3A4-4BDE-B141-6AE16535F615}"/>
              </a:ext>
            </a:extLst>
          </p:cNvPr>
          <p:cNvCxnSpPr>
            <a:cxnSpLocks/>
          </p:cNvCxnSpPr>
          <p:nvPr/>
        </p:nvCxnSpPr>
        <p:spPr>
          <a:xfrm flipH="1" flipV="1">
            <a:off x="2139723" y="2724912"/>
            <a:ext cx="2261287" cy="76504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quot;No&quot; Symbol 13">
            <a:extLst>
              <a:ext uri="{FF2B5EF4-FFF2-40B4-BE49-F238E27FC236}">
                <a16:creationId xmlns:a16="http://schemas.microsoft.com/office/drawing/2014/main" id="{448BE8A0-FFAD-42A8-AFE8-98CC2CCA528D}"/>
              </a:ext>
            </a:extLst>
          </p:cNvPr>
          <p:cNvSpPr/>
          <p:nvPr/>
        </p:nvSpPr>
        <p:spPr>
          <a:xfrm>
            <a:off x="2918199" y="2724912"/>
            <a:ext cx="704335" cy="765048"/>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0" name="Rounded Rectangle 22">
            <a:extLst>
              <a:ext uri="{FF2B5EF4-FFF2-40B4-BE49-F238E27FC236}">
                <a16:creationId xmlns:a16="http://schemas.microsoft.com/office/drawing/2014/main" id="{7E5453B2-EF99-4182-B216-CE8F62925E67}"/>
              </a:ext>
            </a:extLst>
          </p:cNvPr>
          <p:cNvSpPr/>
          <p:nvPr/>
        </p:nvSpPr>
        <p:spPr>
          <a:xfrm>
            <a:off x="7021220" y="3586548"/>
            <a:ext cx="1445740" cy="113072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MUD File Server</a:t>
            </a:r>
          </a:p>
        </p:txBody>
      </p:sp>
      <p:cxnSp>
        <p:nvCxnSpPr>
          <p:cNvPr id="51" name="Straight Arrow Connector 50">
            <a:extLst>
              <a:ext uri="{FF2B5EF4-FFF2-40B4-BE49-F238E27FC236}">
                <a16:creationId xmlns:a16="http://schemas.microsoft.com/office/drawing/2014/main" id="{5B6FBD60-338B-4C2A-9D85-9352CF24F5D6}"/>
              </a:ext>
            </a:extLst>
          </p:cNvPr>
          <p:cNvCxnSpPr>
            <a:cxnSpLocks/>
          </p:cNvCxnSpPr>
          <p:nvPr/>
        </p:nvCxnSpPr>
        <p:spPr>
          <a:xfrm>
            <a:off x="5231384" y="3916350"/>
            <a:ext cx="1789836" cy="6426"/>
          </a:xfrm>
          <a:prstGeom prst="straightConnector1">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quot;No&quot; Symbol 24">
            <a:extLst>
              <a:ext uri="{FF2B5EF4-FFF2-40B4-BE49-F238E27FC236}">
                <a16:creationId xmlns:a16="http://schemas.microsoft.com/office/drawing/2014/main" id="{3E81991D-D29B-428C-96ED-021F11A40951}"/>
              </a:ext>
            </a:extLst>
          </p:cNvPr>
          <p:cNvSpPr/>
          <p:nvPr/>
        </p:nvSpPr>
        <p:spPr>
          <a:xfrm>
            <a:off x="4178177" y="2334150"/>
            <a:ext cx="704335" cy="765048"/>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3" name="&quot;No&quot; Symbol 27">
            <a:extLst>
              <a:ext uri="{FF2B5EF4-FFF2-40B4-BE49-F238E27FC236}">
                <a16:creationId xmlns:a16="http://schemas.microsoft.com/office/drawing/2014/main" id="{C554FFA1-0E89-4835-A7ED-EFF685FEB97A}"/>
              </a:ext>
            </a:extLst>
          </p:cNvPr>
          <p:cNvSpPr/>
          <p:nvPr/>
        </p:nvSpPr>
        <p:spPr>
          <a:xfrm>
            <a:off x="5932507" y="3061983"/>
            <a:ext cx="704335" cy="765048"/>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4" name="Snip Diagonal Corner Rectangle 11">
            <a:extLst>
              <a:ext uri="{FF2B5EF4-FFF2-40B4-BE49-F238E27FC236}">
                <a16:creationId xmlns:a16="http://schemas.microsoft.com/office/drawing/2014/main" id="{4EAF736C-B600-4886-8DE0-04C658A9B7B1}"/>
              </a:ext>
            </a:extLst>
          </p:cNvPr>
          <p:cNvSpPr/>
          <p:nvPr/>
        </p:nvSpPr>
        <p:spPr>
          <a:xfrm>
            <a:off x="1425915" y="5138927"/>
            <a:ext cx="1948250" cy="914400"/>
          </a:xfrm>
          <a:prstGeom prst="snip2Diag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Compromised</a:t>
            </a:r>
          </a:p>
          <a:p>
            <a:pPr algn="ctr"/>
            <a:r>
              <a:rPr lang="en-US" dirty="0"/>
              <a:t>Mobile device</a:t>
            </a:r>
          </a:p>
        </p:txBody>
      </p:sp>
      <p:cxnSp>
        <p:nvCxnSpPr>
          <p:cNvPr id="55" name="Straight Arrow Connector 54">
            <a:extLst>
              <a:ext uri="{FF2B5EF4-FFF2-40B4-BE49-F238E27FC236}">
                <a16:creationId xmlns:a16="http://schemas.microsoft.com/office/drawing/2014/main" id="{88D7C933-8FB5-4BF6-88E2-23226C977B27}"/>
              </a:ext>
            </a:extLst>
          </p:cNvPr>
          <p:cNvCxnSpPr>
            <a:cxnSpLocks/>
          </p:cNvCxnSpPr>
          <p:nvPr/>
        </p:nvCxnSpPr>
        <p:spPr>
          <a:xfrm flipH="1">
            <a:off x="3251832" y="4195037"/>
            <a:ext cx="926345" cy="94389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44682B74-0D7A-4785-9D0E-999972BC1C5E}"/>
              </a:ext>
            </a:extLst>
          </p:cNvPr>
          <p:cNvCxnSpPr>
            <a:cxnSpLocks/>
          </p:cNvCxnSpPr>
          <p:nvPr/>
        </p:nvCxnSpPr>
        <p:spPr>
          <a:xfrm flipH="1">
            <a:off x="4135258" y="4195037"/>
            <a:ext cx="17384" cy="141404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quot;No&quot; Symbol 33">
            <a:extLst>
              <a:ext uri="{FF2B5EF4-FFF2-40B4-BE49-F238E27FC236}">
                <a16:creationId xmlns:a16="http://schemas.microsoft.com/office/drawing/2014/main" id="{A456C100-5133-459C-B38A-FF406A22DD84}"/>
              </a:ext>
            </a:extLst>
          </p:cNvPr>
          <p:cNvSpPr/>
          <p:nvPr/>
        </p:nvSpPr>
        <p:spPr>
          <a:xfrm>
            <a:off x="3513769" y="4400707"/>
            <a:ext cx="704335" cy="765048"/>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Footer Placeholder 2">
            <a:extLst>
              <a:ext uri="{FF2B5EF4-FFF2-40B4-BE49-F238E27FC236}">
                <a16:creationId xmlns:a16="http://schemas.microsoft.com/office/drawing/2014/main" id="{DB7C495A-E74A-DF42-9F04-3FAD6A2C6DA1}"/>
              </a:ext>
            </a:extLst>
          </p:cNvPr>
          <p:cNvSpPr>
            <a:spLocks noGrp="1"/>
          </p:cNvSpPr>
          <p:nvPr>
            <p:ph type="ftr" sz="quarter" idx="11"/>
          </p:nvPr>
        </p:nvSpPr>
        <p:spPr/>
        <p:txBody>
          <a:bodyPr/>
          <a:lstStyle/>
          <a:p>
            <a:r>
              <a:rPr lang="en-US"/>
              <a:t>S3-192957</a:t>
            </a:r>
          </a:p>
        </p:txBody>
      </p:sp>
      <p:sp>
        <p:nvSpPr>
          <p:cNvPr id="4" name="Slide Number Placeholder 3">
            <a:extLst>
              <a:ext uri="{FF2B5EF4-FFF2-40B4-BE49-F238E27FC236}">
                <a16:creationId xmlns:a16="http://schemas.microsoft.com/office/drawing/2014/main" id="{2CBCD91E-01F8-5744-AB98-0AC04CD531FD}"/>
              </a:ext>
            </a:extLst>
          </p:cNvPr>
          <p:cNvSpPr>
            <a:spLocks noGrp="1"/>
          </p:cNvSpPr>
          <p:nvPr>
            <p:ph type="sldNum" sz="quarter" idx="12"/>
          </p:nvPr>
        </p:nvSpPr>
        <p:spPr/>
        <p:txBody>
          <a:bodyPr/>
          <a:lstStyle/>
          <a:p>
            <a:fld id="{4CB8AD2E-7F1F-B44C-8300-54CB70BED2F4}" type="slidenum">
              <a:rPr lang="en-US" smtClean="0"/>
              <a:t>6</a:t>
            </a:fld>
            <a:endParaRPr lang="en-US"/>
          </a:p>
        </p:txBody>
      </p:sp>
    </p:spTree>
    <p:extLst>
      <p:ext uri="{BB962C8B-B14F-4D97-AF65-F5344CB8AC3E}">
        <p14:creationId xmlns:p14="http://schemas.microsoft.com/office/powerpoint/2010/main" val="35918268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4357</TotalTime>
  <Words>300</Words>
  <Application>Microsoft Macintosh PowerPoint</Application>
  <PresentationFormat>Widescreen</PresentationFormat>
  <Paragraphs>91</Paragraphs>
  <Slides>6</Slides>
  <Notes>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Calibri</vt:lpstr>
      <vt:lpstr>Calibri Light</vt:lpstr>
      <vt:lpstr>Office Theme</vt:lpstr>
      <vt:lpstr>think-cell Slide</vt:lpstr>
      <vt:lpstr>Manufacturers Usage Description- IETF RFC 8250</vt:lpstr>
      <vt:lpstr>Introducing Manufacturer Usage Descriptions (MUD)</vt:lpstr>
      <vt:lpstr>MUD-enabled enterprise network</vt:lpstr>
      <vt:lpstr>Communicating Manufacturer Usage Descriptions</vt:lpstr>
      <vt:lpstr>Applying Manufacturer Usage Descriptions</vt:lpstr>
      <vt:lpstr>MUD’s Potential Impact on Security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Polk, Tim (Fed)</dc:creator>
  <cp:lastModifiedBy>Cichonski, Jeffrey A. (Fed)</cp:lastModifiedBy>
  <cp:revision>15</cp:revision>
  <dcterms:created xsi:type="dcterms:W3CDTF">2019-08-15T18:33:15Z</dcterms:created>
  <dcterms:modified xsi:type="dcterms:W3CDTF">2019-08-19T13:30:58Z</dcterms:modified>
</cp:coreProperties>
</file>